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4"/>
  </p:notesMasterIdLst>
  <p:handoutMasterIdLst>
    <p:handoutMasterId r:id="rId35"/>
  </p:handoutMasterIdLst>
  <p:sldIdLst>
    <p:sldId id="547" r:id="rId2"/>
    <p:sldId id="550" r:id="rId3"/>
    <p:sldId id="583" r:id="rId4"/>
    <p:sldId id="622" r:id="rId5"/>
    <p:sldId id="660" r:id="rId6"/>
    <p:sldId id="646" r:id="rId7"/>
    <p:sldId id="662" r:id="rId8"/>
    <p:sldId id="661" r:id="rId9"/>
    <p:sldId id="663" r:id="rId10"/>
    <p:sldId id="664" r:id="rId11"/>
    <p:sldId id="665" r:id="rId12"/>
    <p:sldId id="667" r:id="rId13"/>
    <p:sldId id="666" r:id="rId14"/>
    <p:sldId id="668" r:id="rId15"/>
    <p:sldId id="669" r:id="rId16"/>
    <p:sldId id="671" r:id="rId17"/>
    <p:sldId id="673" r:id="rId18"/>
    <p:sldId id="672" r:id="rId19"/>
    <p:sldId id="670" r:id="rId20"/>
    <p:sldId id="674" r:id="rId21"/>
    <p:sldId id="676" r:id="rId22"/>
    <p:sldId id="675" r:id="rId23"/>
    <p:sldId id="677" r:id="rId24"/>
    <p:sldId id="680" r:id="rId25"/>
    <p:sldId id="679" r:id="rId26"/>
    <p:sldId id="681" r:id="rId27"/>
    <p:sldId id="678" r:id="rId28"/>
    <p:sldId id="562" r:id="rId29"/>
    <p:sldId id="554" r:id="rId30"/>
    <p:sldId id="682" r:id="rId31"/>
    <p:sldId id="552" r:id="rId32"/>
    <p:sldId id="553" r:id="rId33"/>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2" autoAdjust="0"/>
    <p:restoredTop sz="94660"/>
  </p:normalViewPr>
  <p:slideViewPr>
    <p:cSldViewPr>
      <p:cViewPr varScale="1">
        <p:scale>
          <a:sx n="62" d="100"/>
          <a:sy n="62" d="100"/>
        </p:scale>
        <p:origin x="1392" y="138"/>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2019-07-31</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7/31/2019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smtClean="0">
                <a:solidFill>
                  <a:srgbClr val="FFFFFF"/>
                </a:solidFill>
                <a:latin typeface="Georgia" panose="02040502050405020303" pitchFamily="18" charset="0"/>
                <a:ea typeface="ＭＳ Ｐゴシック" charset="-128"/>
                <a:cs typeface="Arial" pitchFamily="34" charset="0"/>
              </a:rPr>
              <a:t>M.Math</a:t>
            </a:r>
            <a:r>
              <a:rPr lang="en-US" sz="1100" b="0" kern="0" dirty="0" smtClean="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Compile-time errors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plusplus.com/doc/tutorial/preprocessor/" TargetMode="External"/><Relationship Id="rId2" Type="http://schemas.openxmlformats.org/officeDocument/2006/relationships/hyperlink" Target="https://en.wikipedia.org/wiki/Compilation_err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smtClean="0"/>
              <a:t>Compile-time errors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#include &lt;</a:t>
            </a:r>
            <a:r>
              <a:rPr lang="en-CA" dirty="0" err="1" smtClean="0">
                <a:latin typeface="Consolas" panose="020B0609020204030204" pitchFamily="49" charset="0"/>
                <a:cs typeface="Consolas" panose="020B0609020204030204" pitchFamily="49" charset="0"/>
              </a:rPr>
              <a:t>iostraem</a:t>
            </a:r>
            <a:r>
              <a:rPr lang="en-CA" dirty="0" smtClean="0">
                <a:latin typeface="Consolas" panose="020B0609020204030204" pitchFamily="49" charset="0"/>
                <a:cs typeface="Consolas" panose="020B0609020204030204" pitchFamily="49" charset="0"/>
              </a:rPr>
              <a:t>&gt;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The error message:</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example.cpp:1:20</a:t>
            </a:r>
            <a:r>
              <a:rPr lang="en-CA" sz="1200" dirty="0">
                <a:latin typeface="Consolas" panose="020B0609020204030204" pitchFamily="49" charset="0"/>
                <a:cs typeface="Consolas" panose="020B0609020204030204" pitchFamily="49" charset="0"/>
              </a:rPr>
              <a:t>: fatal error: </a:t>
            </a:r>
            <a:r>
              <a:rPr lang="en-CA" sz="1200" b="1" dirty="0" err="1">
                <a:solidFill>
                  <a:srgbClr val="FF0000"/>
                </a:solidFill>
                <a:latin typeface="Consolas" panose="020B0609020204030204" pitchFamily="49" charset="0"/>
                <a:cs typeface="Consolas" panose="020B0609020204030204" pitchFamily="49" charset="0"/>
              </a:rPr>
              <a:t>iostraem</a:t>
            </a:r>
            <a:r>
              <a:rPr lang="en-CA" sz="1200" dirty="0">
                <a:latin typeface="Consolas" panose="020B0609020204030204" pitchFamily="49" charset="0"/>
                <a:cs typeface="Consolas" panose="020B0609020204030204" pitchFamily="49" charset="0"/>
              </a:rPr>
              <a:t>: No such file or directory</a:t>
            </a:r>
          </a:p>
          <a:p>
            <a:pPr marL="457200" lvl="1" indent="0">
              <a:buNone/>
            </a:pPr>
            <a:r>
              <a:rPr lang="en-CA" sz="1200" dirty="0">
                <a:latin typeface="Consolas" panose="020B0609020204030204" pitchFamily="49" charset="0"/>
                <a:cs typeface="Consolas" panose="020B0609020204030204" pitchFamily="49" charset="0"/>
              </a:rPr>
              <a:t> #include &lt;</a:t>
            </a:r>
            <a:r>
              <a:rPr lang="en-CA" sz="1200" b="1" dirty="0" err="1">
                <a:solidFill>
                  <a:srgbClr val="FF0000"/>
                </a:solidFill>
                <a:latin typeface="Consolas" panose="020B0609020204030204" pitchFamily="49" charset="0"/>
                <a:cs typeface="Consolas" panose="020B0609020204030204" pitchFamily="49" charset="0"/>
              </a:rPr>
              <a:t>iostraem</a:t>
            </a:r>
            <a:r>
              <a:rPr lang="en-CA" sz="1200" dirty="0">
                <a:latin typeface="Consolas" panose="020B0609020204030204" pitchFamily="49" charset="0"/>
                <a:cs typeface="Consolas" panose="020B0609020204030204" pitchFamily="49" charset="0"/>
              </a:rPr>
              <a:t>&gt;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r>
              <a:rPr lang="en-CA" dirty="0" smtClean="0"/>
              <a:t>If the file cannot be found, chances are it is misspelled</a:t>
            </a:r>
          </a:p>
        </p:txBody>
      </p:sp>
    </p:spTree>
    <p:extLst>
      <p:ext uri="{BB962C8B-B14F-4D97-AF65-F5344CB8AC3E}">
        <p14:creationId xmlns:p14="http://schemas.microsoft.com/office/powerpoint/2010/main" val="2607574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#include &lt;</a:t>
            </a:r>
            <a:r>
              <a:rPr lang="en-CA" dirty="0" err="1" smtClean="0">
                <a:latin typeface="Consolas" panose="020B0609020204030204" pitchFamily="49" charset="0"/>
                <a:cs typeface="Consolas" panose="020B0609020204030204" pitchFamily="49" charset="0"/>
              </a:rPr>
              <a:t>iostream</a:t>
            </a:r>
            <a:r>
              <a:rPr lang="en-CA" dirty="0" err="1" smtClean="0">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The error message:</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example.cpp:1:19</a:t>
            </a:r>
            <a:r>
              <a:rPr lang="en-CA" sz="1200" dirty="0">
                <a:latin typeface="Consolas" panose="020B0609020204030204" pitchFamily="49" charset="0"/>
                <a:cs typeface="Consolas" panose="020B0609020204030204" pitchFamily="49" charset="0"/>
              </a:rPr>
              <a:t>: error: missing terminating </a:t>
            </a:r>
            <a:r>
              <a:rPr lang="en-CA" sz="1200" b="1" dirty="0">
                <a:solidFill>
                  <a:srgbClr val="FF0000"/>
                </a:solidFill>
                <a:latin typeface="Consolas" panose="020B0609020204030204" pitchFamily="49" charset="0"/>
                <a:cs typeface="Consolas" panose="020B0609020204030204" pitchFamily="49" charset="0"/>
              </a:rPr>
              <a:t>&gt;</a:t>
            </a:r>
            <a:r>
              <a:rPr lang="en-CA" sz="1200" dirty="0">
                <a:latin typeface="Consolas" panose="020B0609020204030204" pitchFamily="49" charset="0"/>
                <a:cs typeface="Consolas" panose="020B0609020204030204" pitchFamily="49" charset="0"/>
              </a:rPr>
              <a:t> character</a:t>
            </a:r>
          </a:p>
          <a:p>
            <a:pPr marL="457200" lvl="1" indent="0">
              <a:buNone/>
            </a:pPr>
            <a:r>
              <a:rPr lang="en-CA" sz="1200" dirty="0">
                <a:latin typeface="Consolas" panose="020B0609020204030204" pitchFamily="49" charset="0"/>
                <a:cs typeface="Consolas" panose="020B0609020204030204" pitchFamily="49" charset="0"/>
              </a:rPr>
              <a:t> #include &lt;iostream</a:t>
            </a: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p>
          <a:p>
            <a:pPr marL="457200" lvl="1" indent="0">
              <a:buNone/>
            </a:pPr>
            <a:endParaRPr lang="en-CA" sz="1200" dirty="0">
              <a:latin typeface="Consolas" panose="020B0609020204030204" pitchFamily="49" charset="0"/>
              <a:cs typeface="Consolas" panose="020B0609020204030204" pitchFamily="49" charset="0"/>
            </a:endParaRPr>
          </a:p>
          <a:p>
            <a:pPr marL="457200" lvl="1" indent="0">
              <a:buNone/>
            </a:pP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r>
              <a:rPr lang="en-CA" dirty="0" smtClean="0"/>
              <a:t>The error message here is very clear</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21601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4: </a:t>
            </a:r>
            <a:r>
              <a:rPr lang="en-CA" dirty="0" smtClean="0">
                <a:latin typeface="Consolas" panose="020B0609020204030204" pitchFamily="49" charset="0"/>
                <a:cs typeface="Consolas" panose="020B0609020204030204" pitchFamily="49" charset="0"/>
              </a:rPr>
              <a:t>integer main();</a:t>
            </a:r>
            <a:r>
              <a:rPr lang="en-CA" dirty="0" smtClean="0">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forget that the type is </a:t>
            </a:r>
            <a:r>
              <a:rPr lang="en-CA" dirty="0" smtClean="0">
                <a:latin typeface="Consolas" panose="020B0609020204030204" pitchFamily="49" charset="0"/>
                <a:cs typeface="Consolas" panose="020B0609020204030204" pitchFamily="49" charset="0"/>
              </a:rPr>
              <a:t>int</a:t>
            </a:r>
            <a:r>
              <a:rPr lang="en-CA" dirty="0" smtClean="0"/>
              <a:t>, and instead use </a:t>
            </a:r>
            <a:r>
              <a:rPr lang="en-CA" dirty="0" smtClean="0">
                <a:latin typeface="Consolas" panose="020B0609020204030204" pitchFamily="49" charset="0"/>
                <a:cs typeface="Consolas" panose="020B0609020204030204" pitchFamily="49" charset="0"/>
              </a:rPr>
              <a:t>integer</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Function declarations</a:t>
            </a:r>
          </a:p>
          <a:p>
            <a:pPr marL="800100" lvl="2" indent="0">
              <a:buNone/>
            </a:pPr>
            <a:r>
              <a:rPr lang="en-CA" sz="1200" dirty="0" smtClean="0">
                <a:latin typeface="Consolas" panose="020B0609020204030204" pitchFamily="49" charset="0"/>
                <a:cs typeface="Consolas" panose="020B0609020204030204" pitchFamily="49" charset="0"/>
              </a:rPr>
              <a:t>integer </a:t>
            </a:r>
            <a:r>
              <a:rPr lang="en-CA" sz="1200" dirty="0">
                <a:latin typeface="Consolas" panose="020B0609020204030204" pitchFamily="49" charset="0"/>
                <a:cs typeface="Consolas" panose="020B0609020204030204" pitchFamily="49" charset="0"/>
              </a:rPr>
              <a:t>main();</a:t>
            </a: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a:t>
            </a:r>
            <a:r>
              <a:rPr lang="en-CA" sz="1200" dirty="0" smtClean="0">
                <a:latin typeface="Consolas" panose="020B0609020204030204" pitchFamily="49" charset="0"/>
                <a:cs typeface="Consolas" panose="020B0609020204030204" pitchFamily="49" charset="0"/>
              </a:rPr>
              <a:t>);</a:t>
            </a:r>
          </a:p>
          <a:p>
            <a:pPr marL="800100" lvl="2" indent="0">
              <a:buNone/>
            </a:pPr>
            <a:endParaRPr lang="en-CA" dirty="0"/>
          </a:p>
          <a:p>
            <a:r>
              <a:rPr lang="en-CA" dirty="0" smtClean="0"/>
              <a:t>The error message is clear, too:</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example.cpp:4:1</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integer</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does not name a type</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integer</a:t>
            </a:r>
            <a:r>
              <a:rPr lang="en-CA" sz="1200" dirty="0">
                <a:solidFill>
                  <a:srgbClr val="FF0000"/>
                </a:solidFill>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main();</a:t>
            </a: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
        <p:nvSpPr>
          <p:cNvPr id="4" name="TextBox 3"/>
          <p:cNvSpPr txBox="1"/>
          <p:nvPr/>
        </p:nvSpPr>
        <p:spPr>
          <a:xfrm>
            <a:off x="4788024" y="2638653"/>
            <a:ext cx="2863284"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In </a:t>
            </a:r>
            <a:r>
              <a:rPr lang="en-CA" dirty="0" smtClean="0">
                <a:solidFill>
                  <a:srgbClr val="0070C0"/>
                </a:solidFill>
                <a:latin typeface="Consolas" panose="020B0609020204030204" pitchFamily="49" charset="0"/>
                <a:cs typeface="Consolas" panose="020B0609020204030204" pitchFamily="49" charset="0"/>
              </a:rPr>
              <a:t>example.cpp</a:t>
            </a:r>
            <a:r>
              <a:rPr lang="en-CA" dirty="0" smtClean="0">
                <a:solidFill>
                  <a:srgbClr val="0070C0"/>
                </a:solidFill>
                <a:latin typeface="Georgia" panose="02040502050405020303" pitchFamily="18" charset="0"/>
              </a:rPr>
              <a:t>, on line 4</a:t>
            </a:r>
          </a:p>
          <a:p>
            <a:r>
              <a:rPr lang="en-CA" dirty="0" smtClean="0">
                <a:solidFill>
                  <a:srgbClr val="0070C0"/>
                </a:solidFill>
                <a:latin typeface="Georgia" panose="02040502050405020303" pitchFamily="18" charset="0"/>
              </a:rPr>
              <a:t>starting at column 1…</a:t>
            </a:r>
            <a:endParaRPr lang="en-CA" dirty="0">
              <a:solidFill>
                <a:srgbClr val="0070C0"/>
              </a:solidFill>
              <a:latin typeface="Georgia" panose="02040502050405020303" pitchFamily="18" charset="0"/>
            </a:endParaRPr>
          </a:p>
        </p:txBody>
      </p:sp>
    </p:spTree>
    <p:extLst>
      <p:ext uri="{BB962C8B-B14F-4D97-AF65-F5344CB8AC3E}">
        <p14:creationId xmlns:p14="http://schemas.microsoft.com/office/powerpoint/2010/main" val="511583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4: </a:t>
            </a:r>
            <a:r>
              <a:rPr lang="en-CA" dirty="0" smtClean="0">
                <a:latin typeface="Consolas" panose="020B0609020204030204" pitchFamily="49" charset="0"/>
                <a:cs typeface="Consolas" panose="020B0609020204030204" pitchFamily="49" charset="0"/>
              </a:rPr>
              <a:t>int Main();</a:t>
            </a:r>
            <a:r>
              <a:rPr lang="en-CA" dirty="0" smtClean="0">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Some programming languages use Main: suppose you forgot you were using C++:</a:t>
            </a:r>
            <a:endParaRPr lang="en-CA" dirty="0" smtClean="0">
              <a:latin typeface="Consolas" panose="020B0609020204030204" pitchFamily="49" charset="0"/>
              <a:cs typeface="Consolas" panose="020B0609020204030204" pitchFamily="49" charset="0"/>
            </a:endParaRP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r>
              <a:rPr lang="en-CA" sz="1200" dirty="0">
                <a:latin typeface="Consolas" panose="020B0609020204030204" pitchFamily="49" charset="0"/>
                <a:cs typeface="Consolas" panose="020B0609020204030204" pitchFamily="49" charset="0"/>
              </a:rPr>
              <a:t>();</a:t>
            </a:r>
          </a:p>
          <a:p>
            <a:pPr marL="800100" lvl="2" indent="0">
              <a:buNone/>
            </a:pPr>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a:t>
            </a:r>
            <a:r>
              <a:rPr lang="en-CA" sz="1200" dirty="0" smtClean="0">
                <a:latin typeface="Consolas" panose="020B0609020204030204" pitchFamily="49" charset="0"/>
                <a:cs typeface="Consolas" panose="020B0609020204030204" pitchFamily="49" charset="0"/>
              </a:rPr>
              <a: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definitions</a:t>
            </a: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p>
          <a:p>
            <a:r>
              <a:rPr lang="en-CA" dirty="0" smtClean="0"/>
              <a:t>The error message is initially unclear, but the point is made:</a:t>
            </a:r>
          </a:p>
          <a:p>
            <a:pPr marL="457200" lvl="1" indent="0">
              <a:buNone/>
            </a:pPr>
            <a:r>
              <a:rPr lang="en-CA" sz="1200" dirty="0">
                <a:latin typeface="Consolas" panose="020B0609020204030204" pitchFamily="49" charset="0"/>
                <a:cs typeface="Consolas" panose="020B0609020204030204" pitchFamily="49" charset="0"/>
              </a:rPr>
              <a:t>/usr/lib/gcc/x86_64-redhat-linux/4.8.5/../../../../lib64/crt1.o: In function </a:t>
            </a:r>
            <a:r>
              <a:rPr lang="en-CA" sz="1200" dirty="0" smtClean="0">
                <a:latin typeface="Consolas" panose="020B0609020204030204" pitchFamily="49" charset="0"/>
                <a:cs typeface="Consolas" panose="020B0609020204030204" pitchFamily="49" charset="0"/>
              </a:rPr>
              <a:t>'_</a:t>
            </a:r>
            <a:r>
              <a:rPr lang="en-CA" sz="1200" dirty="0">
                <a:latin typeface="Consolas" panose="020B0609020204030204" pitchFamily="49" charset="0"/>
                <a:cs typeface="Consolas" panose="020B0609020204030204" pitchFamily="49" charset="0"/>
              </a:rPr>
              <a:t>start':</a:t>
            </a:r>
          </a:p>
          <a:p>
            <a:pPr marL="457200" lvl="1" indent="0">
              <a:buNone/>
            </a:pPr>
            <a:r>
              <a:rPr lang="en-CA" sz="1200" dirty="0">
                <a:latin typeface="Consolas" panose="020B0609020204030204" pitchFamily="49" charset="0"/>
                <a:cs typeface="Consolas" panose="020B0609020204030204" pitchFamily="49" charset="0"/>
              </a:rPr>
              <a:t>(.text+0x20): </a:t>
            </a:r>
            <a:r>
              <a:rPr lang="en-CA" sz="1200" b="1" dirty="0">
                <a:latin typeface="Consolas" panose="020B0609020204030204" pitchFamily="49" charset="0"/>
                <a:cs typeface="Consolas" panose="020B0609020204030204" pitchFamily="49" charset="0"/>
              </a:rPr>
              <a:t>undefined reference to </a:t>
            </a:r>
            <a:r>
              <a:rPr lang="en-CA" sz="1200" b="1"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main</a:t>
            </a:r>
            <a:r>
              <a:rPr lang="en-CA" sz="1200" b="1"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collect2: error: ld returned 1 exit status</a:t>
            </a:r>
          </a:p>
          <a:p>
            <a:pPr marL="457200" lvl="1" indent="0">
              <a:buNone/>
            </a:pPr>
            <a:endParaRPr lang="en-CA" sz="1200" dirty="0" smtClean="0">
              <a:latin typeface="Consolas" panose="020B0609020204030204" pitchFamily="49" charset="0"/>
              <a:cs typeface="Consolas" panose="020B0609020204030204" pitchFamily="49" charset="0"/>
            </a:endParaRPr>
          </a:p>
          <a:p>
            <a:pPr lvl="0"/>
            <a:r>
              <a:rPr lang="en-CA" dirty="0" smtClean="0">
                <a:solidFill>
                  <a:prstClr val="black"/>
                </a:solidFill>
              </a:rPr>
              <a:t>Our function </a:t>
            </a:r>
            <a:r>
              <a:rPr lang="en-CA" dirty="0" smtClean="0">
                <a:solidFill>
                  <a:prstClr val="black"/>
                </a:solidFill>
                <a:latin typeface="Consolas" panose="020B0609020204030204" pitchFamily="49" charset="0"/>
                <a:cs typeface="Consolas" panose="020B0609020204030204" pitchFamily="49" charset="0"/>
              </a:rPr>
              <a:t>int Main()</a:t>
            </a:r>
            <a:r>
              <a:rPr lang="en-CA" dirty="0" smtClean="0">
                <a:solidFill>
                  <a:prstClr val="black"/>
                </a:solidFill>
              </a:rPr>
              <a:t> is a perfectly good function</a:t>
            </a:r>
          </a:p>
          <a:p>
            <a:pPr lvl="1"/>
            <a:r>
              <a:rPr lang="en-CA" dirty="0" smtClean="0">
                <a:solidFill>
                  <a:prstClr val="black"/>
                </a:solidFill>
              </a:rPr>
              <a:t>It’s just not the one that C++ executes when launching a program</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12082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5: </a:t>
            </a: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my_sin</a:t>
            </a:r>
            <a:r>
              <a:rPr lang="en-CA" dirty="0" smtClean="0">
                <a:latin typeface="Consolas" panose="020B0609020204030204" pitchFamily="49" charset="0"/>
                <a:cs typeface="Consolas" panose="020B0609020204030204" pitchFamily="49" charset="0"/>
              </a:rPr>
              <a:t>(…)</a:t>
            </a:r>
            <a:r>
              <a:rPr lang="en-CA" dirty="0" smtClean="0">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the semicolon after the function declaration:</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Function declarations</a:t>
            </a:r>
          </a:p>
          <a:p>
            <a:pPr marL="800100" lvl="2" indent="0">
              <a:buNone/>
            </a:pPr>
            <a:r>
              <a:rPr lang="en-CA" dirty="0" smtClean="0">
                <a:latin typeface="Consolas" panose="020B0609020204030204" pitchFamily="49" charset="0"/>
                <a:cs typeface="Consolas" panose="020B0609020204030204" pitchFamily="49" charset="0"/>
              </a:rPr>
              <a:t>int main</a:t>
            </a:r>
            <a:r>
              <a:rPr lang="en-CA" dirty="0">
                <a:latin typeface="Consolas" panose="020B0609020204030204" pitchFamily="49" charset="0"/>
                <a:cs typeface="Consolas" panose="020B0609020204030204" pitchFamily="49" charset="0"/>
              </a:rPr>
              <a:t>();</a:t>
            </a:r>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a:t>
            </a: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Function definitions</a:t>
            </a:r>
          </a:p>
          <a:p>
            <a:pPr marL="800100" lvl="2" indent="0">
              <a:buNone/>
            </a:pPr>
            <a:r>
              <a:rPr lang="en-CA" dirty="0" smtClean="0">
                <a:latin typeface="Consolas" panose="020B0609020204030204" pitchFamily="49" charset="0"/>
                <a:cs typeface="Consolas" panose="020B0609020204030204" pitchFamily="49" charset="0"/>
              </a:rPr>
              <a:t>int main()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800100" lvl="2" indent="0">
              <a:buNone/>
            </a:pPr>
            <a:endParaRPr lang="en-CA" dirty="0"/>
          </a:p>
          <a:p>
            <a:r>
              <a:rPr lang="en-CA" dirty="0" smtClean="0"/>
              <a:t>The error message is less clear: </a:t>
            </a:r>
          </a:p>
          <a:p>
            <a:pPr marL="457200" lvl="1" indent="0">
              <a:buNone/>
            </a:pPr>
            <a:r>
              <a:rPr lang="en-CA" sz="1400" b="1" dirty="0" smtClean="0">
                <a:solidFill>
                  <a:srgbClr val="0070C0"/>
                </a:solidFill>
                <a:latin typeface="Consolas" panose="020B0609020204030204" pitchFamily="49" charset="0"/>
                <a:cs typeface="Consolas" panose="020B0609020204030204" pitchFamily="49" charset="0"/>
              </a:rPr>
              <a:t>example.cpp:8:1</a:t>
            </a:r>
            <a:r>
              <a:rPr lang="en-CA" sz="1400" dirty="0">
                <a:latin typeface="Consolas" panose="020B0609020204030204" pitchFamily="49" charset="0"/>
                <a:cs typeface="Consolas" panose="020B0609020204030204" pitchFamily="49" charset="0"/>
              </a:rPr>
              <a:t>: error: expected initializer before </a:t>
            </a:r>
            <a:r>
              <a:rPr lang="en-CA" sz="1400" dirty="0" smtClean="0">
                <a:latin typeface="Consolas" panose="020B0609020204030204" pitchFamily="49" charset="0"/>
                <a:cs typeface="Consolas" panose="020B0609020204030204" pitchFamily="49" charset="0"/>
              </a:rPr>
              <a:t>'int'</a:t>
            </a:r>
            <a:endParaRPr lang="en-CA" sz="1400" dirty="0">
              <a:latin typeface="Consolas" panose="020B0609020204030204" pitchFamily="49" charset="0"/>
              <a:cs typeface="Consolas" panose="020B0609020204030204" pitchFamily="49" charset="0"/>
            </a:endParaRPr>
          </a:p>
          <a:p>
            <a:pPr marL="457200" lvl="1" indent="0">
              <a:buNone/>
            </a:pPr>
            <a:r>
              <a:rPr lang="en-CA" sz="1400" dirty="0">
                <a:latin typeface="Consolas" panose="020B0609020204030204" pitchFamily="49" charset="0"/>
                <a:cs typeface="Consolas" panose="020B0609020204030204" pitchFamily="49" charset="0"/>
              </a:rPr>
              <a:t> int main() {</a:t>
            </a:r>
          </a:p>
          <a:p>
            <a:pPr marL="457200" lvl="1" indent="0">
              <a:buNone/>
            </a:pP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a:t>
            </a:r>
          </a:p>
          <a:p>
            <a:pPr marL="457200" lvl="1" indent="0">
              <a:buNone/>
            </a:pPr>
            <a:endParaRPr lang="en-CA" sz="1200" dirty="0" smtClean="0">
              <a:latin typeface="Consolas" panose="020B0609020204030204" pitchFamily="49" charset="0"/>
              <a:cs typeface="Consolas" panose="020B0609020204030204" pitchFamily="49" charset="0"/>
            </a:endParaRPr>
          </a:p>
          <a:p>
            <a:pPr lvl="0"/>
            <a:r>
              <a:rPr lang="en-CA" dirty="0" smtClean="0">
                <a:solidFill>
                  <a:prstClr val="black"/>
                </a:solidFill>
              </a:rPr>
              <a:t>It’s trying to understand:</a:t>
            </a:r>
            <a:endParaRPr lang="en-CA" dirty="0">
              <a:solidFill>
                <a:prstClr val="black"/>
              </a:solidFill>
            </a:endParaRPr>
          </a:p>
          <a:p>
            <a:pPr marL="80010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a:t>
            </a:r>
            <a:r>
              <a:rPr lang="en-CA" dirty="0" smtClean="0">
                <a:latin typeface="Consolas" panose="020B0609020204030204" pitchFamily="49" charset="0"/>
                <a:cs typeface="Consolas" panose="020B0609020204030204" pitchFamily="49" charset="0"/>
              </a:rPr>
              <a:t>) int </a:t>
            </a:r>
            <a:r>
              <a:rPr lang="en-CA" dirty="0">
                <a:latin typeface="Consolas" panose="020B0609020204030204" pitchFamily="49" charset="0"/>
                <a:cs typeface="Consolas" panose="020B0609020204030204" pitchFamily="49" charset="0"/>
              </a:rPr>
              <a:t>main() </a:t>
            </a:r>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p>
            <a:pPr marL="457200" lvl="1" indent="0">
              <a:buNone/>
            </a:pP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563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9 &amp; 10: </a:t>
            </a:r>
            <a:r>
              <a:rPr lang="en-CA" dirty="0" smtClean="0">
                <a:latin typeface="Consolas" panose="020B0609020204030204" pitchFamily="49" charset="0"/>
                <a:cs typeface="Consolas" panose="020B0609020204030204" pitchFamily="49" charset="0"/>
              </a:rPr>
              <a:t>cout &lt;&lt; …</a:t>
            </a:r>
            <a:r>
              <a:rPr lang="en-CA" dirty="0" smtClean="0">
                <a:solidFill>
                  <a:schemeClr val="bg1"/>
                </a:solidFill>
                <a:latin typeface="Consolas" panose="020B0609020204030204" pitchFamily="49" charset="0"/>
                <a:cs typeface="Consolas" panose="020B0609020204030204" pitchFamily="49" charset="0"/>
              </a:rPr>
              <a:t>x</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forget the namespace </a:t>
            </a:r>
            <a:r>
              <a:rPr lang="en-CA" dirty="0" smtClean="0">
                <a:latin typeface="Consolas" panose="020B0609020204030204" pitchFamily="49" charset="0"/>
                <a:cs typeface="Consolas" panose="020B0609020204030204" pitchFamily="49" charset="0"/>
              </a:rPr>
              <a:t>std::</a:t>
            </a:r>
          </a:p>
          <a:p>
            <a:pPr marL="800100" lvl="2" indent="0">
              <a:buNone/>
            </a:pPr>
            <a:r>
              <a:rPr lang="sv-SE" dirty="0" smtClean="0">
                <a:latin typeface="Consolas" panose="020B0609020204030204" pitchFamily="49" charset="0"/>
                <a:cs typeface="Consolas" panose="020B0609020204030204" pitchFamily="49" charset="0"/>
              </a:rPr>
              <a:t>    cout &lt;&lt; "Hello world!" &lt;&lt; endl;</a:t>
            </a:r>
            <a:endParaRPr lang="sv-SE" dirty="0">
              <a:latin typeface="Consolas" panose="020B0609020204030204" pitchFamily="49" charset="0"/>
              <a:cs typeface="Consolas" panose="020B0609020204030204" pitchFamily="49" charset="0"/>
            </a:endParaRPr>
          </a:p>
          <a:p>
            <a:pPr marL="800100" lvl="2" indent="0">
              <a:buNone/>
            </a:pPr>
            <a:r>
              <a:rPr lang="sv-SE" dirty="0" smtClean="0">
                <a:latin typeface="Consolas" panose="020B0609020204030204" pitchFamily="49" charset="0"/>
                <a:cs typeface="Consolas" panose="020B0609020204030204" pitchFamily="49" charset="0"/>
              </a:rPr>
              <a:t>    cout </a:t>
            </a:r>
            <a:r>
              <a:rPr lang="sv-SE" dirty="0">
                <a:latin typeface="Consolas" panose="020B0609020204030204" pitchFamily="49" charset="0"/>
                <a:cs typeface="Consolas" panose="020B0609020204030204" pitchFamily="49" charset="0"/>
              </a:rPr>
              <a:t>&lt;&lt; "sin(0.5) = </a:t>
            </a:r>
            <a:r>
              <a:rPr lang="sv-SE" dirty="0" smtClean="0">
                <a:latin typeface="Consolas" panose="020B0609020204030204" pitchFamily="49" charset="0"/>
                <a:cs typeface="Consolas" panose="020B0609020204030204" pitchFamily="49" charset="0"/>
              </a:rPr>
              <a:t>" </a:t>
            </a:r>
            <a:r>
              <a:rPr lang="sv-SE" dirty="0">
                <a:latin typeface="Consolas" panose="020B0609020204030204" pitchFamily="49" charset="0"/>
                <a:cs typeface="Consolas" panose="020B0609020204030204" pitchFamily="49" charset="0"/>
              </a:rPr>
              <a:t>&lt;&lt; </a:t>
            </a:r>
            <a:r>
              <a:rPr lang="sv-SE" b="1" dirty="0">
                <a:latin typeface="Consolas" panose="020B0609020204030204" pitchFamily="49" charset="0"/>
                <a:cs typeface="Consolas" panose="020B0609020204030204" pitchFamily="49" charset="0"/>
              </a:rPr>
              <a:t>mysin</a:t>
            </a:r>
            <a:r>
              <a:rPr lang="sv-SE" dirty="0">
                <a:latin typeface="Consolas" panose="020B0609020204030204" pitchFamily="49" charset="0"/>
                <a:cs typeface="Consolas" panose="020B0609020204030204" pitchFamily="49" charset="0"/>
              </a:rPr>
              <a:t>(0.5) &lt;&lt; "!" &lt;&lt; </a:t>
            </a:r>
            <a:r>
              <a:rPr lang="sv-SE" dirty="0" smtClean="0">
                <a:latin typeface="Consolas" panose="020B0609020204030204" pitchFamily="49" charset="0"/>
                <a:cs typeface="Consolas" panose="020B0609020204030204" pitchFamily="49" charset="0"/>
              </a:rPr>
              <a:t>endl;</a:t>
            </a:r>
          </a:p>
          <a:p>
            <a:pPr marL="800100" lvl="2" indent="0">
              <a:buNone/>
            </a:pPr>
            <a:endParaRPr lang="sv-SE" sz="1200" dirty="0">
              <a:latin typeface="Consolas" panose="020B0609020204030204" pitchFamily="49" charset="0"/>
              <a:cs typeface="Consolas" panose="020B0609020204030204" pitchFamily="49" charset="0"/>
            </a:endParaRPr>
          </a:p>
          <a:p>
            <a:r>
              <a:rPr lang="en-CA" dirty="0" smtClean="0"/>
              <a:t>The compiler makes suggestions:</a:t>
            </a:r>
          </a:p>
          <a:p>
            <a:pPr marL="457200" lvl="1" indent="0">
              <a:buNone/>
            </a:pPr>
            <a:r>
              <a:rPr lang="en-CA" sz="1100" b="1" dirty="0" smtClean="0">
                <a:solidFill>
                  <a:srgbClr val="0070C0"/>
                </a:solidFill>
                <a:latin typeface="Consolas" panose="020B0609020204030204" pitchFamily="49" charset="0"/>
                <a:cs typeface="Consolas" panose="020B0609020204030204" pitchFamily="49" charset="0"/>
              </a:rPr>
              <a:t>example.cpp</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In function </a:t>
            </a:r>
            <a:r>
              <a:rPr lang="en-CA" sz="1100" dirty="0" smtClean="0">
                <a:latin typeface="Consolas" panose="020B0609020204030204" pitchFamily="49" charset="0"/>
                <a:cs typeface="Consolas" panose="020B0609020204030204" pitchFamily="49" charset="0"/>
              </a:rPr>
              <a:t>'int </a:t>
            </a:r>
            <a:r>
              <a:rPr lang="en-CA" sz="1100" dirty="0">
                <a:latin typeface="Consolas" panose="020B0609020204030204" pitchFamily="49" charset="0"/>
                <a:cs typeface="Consolas" panose="020B0609020204030204" pitchFamily="49" charset="0"/>
              </a:rPr>
              <a:t>main</a:t>
            </a:r>
            <a:r>
              <a:rPr lang="en-CA" sz="1100" dirty="0" smtClean="0">
                <a:latin typeface="Consolas" panose="020B0609020204030204" pitchFamily="49" charset="0"/>
                <a:cs typeface="Consolas" panose="020B0609020204030204" pitchFamily="49" charset="0"/>
              </a:rPr>
              <a:t>()':</a:t>
            </a:r>
            <a:endParaRPr lang="en-CA" sz="1100" dirty="0">
              <a:latin typeface="Consolas" panose="020B0609020204030204" pitchFamily="49" charset="0"/>
              <a:cs typeface="Consolas" panose="020B0609020204030204" pitchFamily="49" charset="0"/>
            </a:endParaRPr>
          </a:p>
          <a:p>
            <a:pPr marL="457200" lvl="1" indent="0">
              <a:buNone/>
            </a:pPr>
            <a:r>
              <a:rPr lang="en-CA" sz="1100" b="1" dirty="0" smtClean="0">
                <a:solidFill>
                  <a:srgbClr val="0070C0"/>
                </a:solidFill>
                <a:latin typeface="Consolas" panose="020B0609020204030204" pitchFamily="49" charset="0"/>
                <a:cs typeface="Consolas" panose="020B0609020204030204" pitchFamily="49" charset="0"/>
              </a:rPr>
              <a:t>example.cpp:9:5</a:t>
            </a:r>
            <a:r>
              <a:rPr lang="en-CA" sz="1100" dirty="0">
                <a:latin typeface="Consolas" panose="020B0609020204030204" pitchFamily="49" charset="0"/>
                <a:cs typeface="Consolas" panose="020B0609020204030204" pitchFamily="49" charset="0"/>
              </a:rPr>
              <a:t>: error: </a:t>
            </a:r>
            <a:r>
              <a:rPr lang="en-CA" sz="1100" dirty="0" smtClean="0">
                <a:latin typeface="Consolas" panose="020B0609020204030204" pitchFamily="49" charset="0"/>
                <a:cs typeface="Consolas" panose="020B0609020204030204" pitchFamily="49" charset="0"/>
              </a:rPr>
              <a:t>'</a:t>
            </a:r>
            <a:r>
              <a:rPr lang="en-CA" sz="1100" b="1" dirty="0" smtClean="0">
                <a:solidFill>
                  <a:srgbClr val="FF0000"/>
                </a:solidFill>
                <a:latin typeface="Consolas" panose="020B0609020204030204" pitchFamily="49" charset="0"/>
                <a:cs typeface="Consolas" panose="020B0609020204030204" pitchFamily="49" charset="0"/>
              </a:rPr>
              <a:t>cout</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was not declared in this scope</a:t>
            </a:r>
          </a:p>
          <a:p>
            <a:pPr marL="457200" lvl="1" indent="0">
              <a:buNone/>
            </a:pPr>
            <a:r>
              <a:rPr lang="en-CA" sz="1100" dirty="0">
                <a:latin typeface="Consolas" panose="020B0609020204030204" pitchFamily="49" charset="0"/>
                <a:cs typeface="Consolas" panose="020B0609020204030204" pitchFamily="49" charset="0"/>
              </a:rPr>
              <a:t>     </a:t>
            </a:r>
            <a:r>
              <a:rPr lang="en-CA" sz="1100" b="1" dirty="0">
                <a:solidFill>
                  <a:srgbClr val="FF0000"/>
                </a:solidFill>
                <a:latin typeface="Consolas" panose="020B0609020204030204" pitchFamily="49" charset="0"/>
                <a:cs typeface="Consolas" panose="020B0609020204030204" pitchFamily="49" charset="0"/>
              </a:rPr>
              <a:t>cout</a:t>
            </a:r>
            <a:r>
              <a:rPr lang="en-CA" sz="1100" dirty="0">
                <a:solidFill>
                  <a:srgbClr val="FF0000"/>
                </a:solidFill>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&lt;&lt; "Hello world!" &lt;&lt; endl;</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smtClean="0">
                <a:solidFill>
                  <a:srgbClr val="0070C0"/>
                </a:solidFill>
                <a:latin typeface="Consolas" panose="020B0609020204030204" pitchFamily="49" charset="0"/>
                <a:cs typeface="Consolas" panose="020B0609020204030204" pitchFamily="49" charset="0"/>
              </a:rPr>
              <a:t>example.cpp:9:5</a:t>
            </a:r>
            <a:r>
              <a:rPr lang="en-CA" sz="1100" b="1" dirty="0">
                <a:solidFill>
                  <a:srgbClr val="0070C0"/>
                </a:solidFill>
                <a:latin typeface="Consolas" panose="020B0609020204030204" pitchFamily="49" charset="0"/>
                <a:cs typeface="Consolas" panose="020B0609020204030204" pitchFamily="49" charset="0"/>
              </a:rPr>
              <a:t>: </a:t>
            </a:r>
            <a:r>
              <a:rPr lang="en-CA" sz="1100" b="1" dirty="0">
                <a:solidFill>
                  <a:schemeClr val="accent6">
                    <a:lumMod val="75000"/>
                  </a:schemeClr>
                </a:solidFill>
                <a:latin typeface="Consolas" panose="020B0609020204030204" pitchFamily="49" charset="0"/>
                <a:cs typeface="Consolas" panose="020B0609020204030204" pitchFamily="49" charset="0"/>
              </a:rPr>
              <a:t>note: suggested alternative:</a:t>
            </a:r>
          </a:p>
          <a:p>
            <a:pPr marL="457200" lvl="1" indent="0">
              <a:buNone/>
            </a:pPr>
            <a:r>
              <a:rPr lang="en-CA" sz="1100" dirty="0">
                <a:latin typeface="Consolas" panose="020B0609020204030204" pitchFamily="49" charset="0"/>
                <a:cs typeface="Consolas" panose="020B0609020204030204" pitchFamily="49" charset="0"/>
              </a:rPr>
              <a:t>In file included from </a:t>
            </a:r>
            <a:r>
              <a:rPr lang="en-CA" sz="1100" dirty="0" smtClean="0">
                <a:latin typeface="Consolas" panose="020B0609020204030204" pitchFamily="49" charset="0"/>
                <a:cs typeface="Consolas" panose="020B0609020204030204" pitchFamily="49" charset="0"/>
              </a:rPr>
              <a:t>example.cpp:1:0</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a:t>
            </a:r>
            <a:r>
              <a:rPr lang="en-CA" sz="1100" b="1" dirty="0">
                <a:solidFill>
                  <a:srgbClr val="00B050"/>
                </a:solidFill>
                <a:latin typeface="Consolas" panose="020B0609020204030204" pitchFamily="49" charset="0"/>
                <a:cs typeface="Consolas" panose="020B0609020204030204" pitchFamily="49" charset="0"/>
              </a:rPr>
              <a:t>iostream:61:18</a:t>
            </a:r>
            <a:r>
              <a:rPr lang="en-CA" sz="1100" dirty="0">
                <a:latin typeface="Consolas" panose="020B0609020204030204" pitchFamily="49" charset="0"/>
                <a:cs typeface="Consolas" panose="020B0609020204030204" pitchFamily="49" charset="0"/>
              </a:rPr>
              <a:t>: note:   </a:t>
            </a:r>
            <a:r>
              <a:rPr lang="en-CA" sz="1100" b="1" dirty="0" smtClean="0">
                <a:solidFill>
                  <a:schemeClr val="accent6">
                    <a:lumMod val="75000"/>
                  </a:schemeClr>
                </a:solidFill>
                <a:latin typeface="Consolas" panose="020B0609020204030204" pitchFamily="49" charset="0"/>
                <a:cs typeface="Consolas" panose="020B0609020204030204" pitchFamily="49" charset="0"/>
              </a:rPr>
              <a:t>'std</a:t>
            </a:r>
            <a:r>
              <a:rPr lang="en-CA" sz="1100" b="1" dirty="0">
                <a:solidFill>
                  <a:schemeClr val="accent6">
                    <a:lumMod val="75000"/>
                  </a:schemeClr>
                </a:solidFill>
                <a:latin typeface="Consolas" panose="020B0609020204030204" pitchFamily="49" charset="0"/>
                <a:cs typeface="Consolas" panose="020B0609020204030204" pitchFamily="49" charset="0"/>
              </a:rPr>
              <a:t>::</a:t>
            </a:r>
            <a:r>
              <a:rPr lang="en-CA" sz="1100" b="1" dirty="0" smtClean="0">
                <a:solidFill>
                  <a:schemeClr val="accent6">
                    <a:lumMod val="75000"/>
                  </a:schemeClr>
                </a:solidFill>
                <a:latin typeface="Consolas" panose="020B0609020204030204" pitchFamily="49" charset="0"/>
                <a:cs typeface="Consolas" panose="020B0609020204030204" pitchFamily="49" charset="0"/>
              </a:rPr>
              <a:t>cout'</a:t>
            </a:r>
            <a:endParaRPr lang="en-CA" sz="1100" b="1" dirty="0">
              <a:solidFill>
                <a:schemeClr val="accent6">
                  <a:lumMod val="75000"/>
                </a:schemeClr>
              </a:solidFill>
              <a:latin typeface="Consolas" panose="020B0609020204030204" pitchFamily="49" charset="0"/>
              <a:cs typeface="Consolas" panose="020B0609020204030204" pitchFamily="49" charset="0"/>
            </a:endParaRPr>
          </a:p>
          <a:p>
            <a:pPr marL="457200" lvl="1" indent="0">
              <a:buNone/>
            </a:pPr>
            <a:r>
              <a:rPr lang="en-CA" sz="1100" dirty="0">
                <a:latin typeface="Consolas" panose="020B0609020204030204" pitchFamily="49" charset="0"/>
                <a:cs typeface="Consolas" panose="020B0609020204030204" pitchFamily="49" charset="0"/>
              </a:rPr>
              <a:t>   extern </a:t>
            </a:r>
            <a:r>
              <a:rPr lang="en-CA" sz="1100" dirty="0" err="1">
                <a:latin typeface="Consolas" panose="020B0609020204030204" pitchFamily="49" charset="0"/>
                <a:cs typeface="Consolas" panose="020B0609020204030204" pitchFamily="49" charset="0"/>
              </a:rPr>
              <a:t>ostream</a:t>
            </a:r>
            <a:r>
              <a:rPr lang="en-CA" sz="1100" dirty="0">
                <a:latin typeface="Consolas" panose="020B0609020204030204" pitchFamily="49" charset="0"/>
                <a:cs typeface="Consolas" panose="020B0609020204030204" pitchFamily="49" charset="0"/>
              </a:rPr>
              <a:t> cout;  /// Linked to standard output</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smtClean="0">
                <a:solidFill>
                  <a:srgbClr val="0070C0"/>
                </a:solidFill>
                <a:latin typeface="Consolas" panose="020B0609020204030204" pitchFamily="49" charset="0"/>
                <a:cs typeface="Consolas" panose="020B0609020204030204" pitchFamily="49" charset="0"/>
              </a:rPr>
              <a:t>example.cpp:9:31</a:t>
            </a:r>
            <a:r>
              <a:rPr lang="en-CA" sz="1100" dirty="0">
                <a:latin typeface="Consolas" panose="020B0609020204030204" pitchFamily="49" charset="0"/>
                <a:cs typeface="Consolas" panose="020B0609020204030204" pitchFamily="49" charset="0"/>
              </a:rPr>
              <a:t>: error: </a:t>
            </a:r>
            <a:r>
              <a:rPr lang="en-CA" sz="1100" dirty="0" smtClean="0">
                <a:latin typeface="Consolas" panose="020B0609020204030204" pitchFamily="49" charset="0"/>
                <a:cs typeface="Consolas" panose="020B0609020204030204" pitchFamily="49" charset="0"/>
              </a:rPr>
              <a:t>'</a:t>
            </a:r>
            <a:r>
              <a:rPr lang="en-CA" sz="1100" b="1" dirty="0" smtClean="0">
                <a:solidFill>
                  <a:srgbClr val="FF0000"/>
                </a:solidFill>
                <a:latin typeface="Consolas" panose="020B0609020204030204" pitchFamily="49" charset="0"/>
                <a:cs typeface="Consolas" panose="020B0609020204030204" pitchFamily="49" charset="0"/>
              </a:rPr>
              <a:t>endl</a:t>
            </a:r>
            <a:r>
              <a:rPr lang="en-CA" sz="1100" dirty="0" smtClean="0">
                <a:latin typeface="Consolas" panose="020B0609020204030204" pitchFamily="49" charset="0"/>
                <a:cs typeface="Consolas" panose="020B0609020204030204" pitchFamily="49" charset="0"/>
              </a:rPr>
              <a:t>' </a:t>
            </a:r>
            <a:r>
              <a:rPr lang="en-CA" sz="1100" dirty="0">
                <a:latin typeface="Consolas" panose="020B0609020204030204" pitchFamily="49" charset="0"/>
                <a:cs typeface="Consolas" panose="020B0609020204030204" pitchFamily="49" charset="0"/>
              </a:rPr>
              <a:t>was not declared in this scope</a:t>
            </a:r>
          </a:p>
          <a:p>
            <a:pPr marL="457200" lvl="1" indent="0">
              <a:buNone/>
            </a:pPr>
            <a:r>
              <a:rPr lang="en-CA" sz="1100" dirty="0">
                <a:latin typeface="Consolas" panose="020B0609020204030204" pitchFamily="49" charset="0"/>
                <a:cs typeface="Consolas" panose="020B0609020204030204" pitchFamily="49" charset="0"/>
              </a:rPr>
              <a:t>     cout &lt;&lt; "Hello world!" &lt;&lt; </a:t>
            </a:r>
            <a:r>
              <a:rPr lang="en-CA" sz="1100" b="1" dirty="0">
                <a:solidFill>
                  <a:srgbClr val="FF0000"/>
                </a:solidFill>
                <a:latin typeface="Consolas" panose="020B0609020204030204" pitchFamily="49" charset="0"/>
                <a:cs typeface="Consolas" panose="020B0609020204030204" pitchFamily="49" charset="0"/>
              </a:rPr>
              <a:t>endl</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                               ^</a:t>
            </a:r>
          </a:p>
          <a:p>
            <a:pPr marL="457200" lvl="1" indent="0">
              <a:buNone/>
            </a:pPr>
            <a:r>
              <a:rPr lang="en-CA" sz="1100" b="1" dirty="0" smtClean="0">
                <a:solidFill>
                  <a:srgbClr val="0070C0"/>
                </a:solidFill>
                <a:latin typeface="Consolas" panose="020B0609020204030204" pitchFamily="49" charset="0"/>
                <a:cs typeface="Consolas" panose="020B0609020204030204" pitchFamily="49" charset="0"/>
              </a:rPr>
              <a:t>example.cpp:9:31</a:t>
            </a:r>
            <a:r>
              <a:rPr lang="en-CA" sz="1100" dirty="0">
                <a:latin typeface="Consolas" panose="020B0609020204030204" pitchFamily="49" charset="0"/>
                <a:cs typeface="Consolas" panose="020B0609020204030204" pitchFamily="49" charset="0"/>
              </a:rPr>
              <a:t>: </a:t>
            </a:r>
            <a:r>
              <a:rPr lang="en-CA" sz="1100" b="1" dirty="0">
                <a:solidFill>
                  <a:schemeClr val="accent6">
                    <a:lumMod val="75000"/>
                  </a:schemeClr>
                </a:solidFill>
                <a:latin typeface="Consolas" panose="020B0609020204030204" pitchFamily="49" charset="0"/>
                <a:cs typeface="Consolas" panose="020B0609020204030204" pitchFamily="49" charset="0"/>
              </a:rPr>
              <a:t>note: suggested alternative:</a:t>
            </a:r>
          </a:p>
          <a:p>
            <a:pPr marL="457200" lvl="1" indent="0">
              <a:buNone/>
            </a:pPr>
            <a:r>
              <a:rPr lang="en-CA" sz="1100" dirty="0">
                <a:latin typeface="Consolas" panose="020B0609020204030204" pitchFamily="49" charset="0"/>
                <a:cs typeface="Consolas" panose="020B0609020204030204" pitchFamily="49" charset="0"/>
              </a:rPr>
              <a:t>In file included from /usr/include/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/4.8.2/iostream:39:0,</a:t>
            </a:r>
          </a:p>
          <a:p>
            <a:pPr marL="457200" lvl="1" indent="0">
              <a:buNone/>
            </a:pPr>
            <a:r>
              <a:rPr lang="en-CA" sz="1100" dirty="0">
                <a:latin typeface="Consolas" panose="020B0609020204030204" pitchFamily="49" charset="0"/>
                <a:cs typeface="Consolas" panose="020B0609020204030204" pitchFamily="49" charset="0"/>
              </a:rPr>
              <a:t>                 from </a:t>
            </a:r>
            <a:r>
              <a:rPr lang="en-CA" sz="1100" dirty="0" smtClean="0">
                <a:latin typeface="Consolas" panose="020B0609020204030204" pitchFamily="49" charset="0"/>
                <a:cs typeface="Consolas" panose="020B0609020204030204" pitchFamily="49" charset="0"/>
              </a:rPr>
              <a:t>example.cpp:1</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/usr/include/</a:t>
            </a:r>
            <a:r>
              <a:rPr lang="en-CA" sz="1100" dirty="0" err="1">
                <a:latin typeface="Consolas" panose="020B0609020204030204" pitchFamily="49" charset="0"/>
                <a:cs typeface="Consolas" panose="020B0609020204030204" pitchFamily="49" charset="0"/>
              </a:rPr>
              <a:t>c++</a:t>
            </a:r>
            <a:r>
              <a:rPr lang="en-CA" sz="1100" dirty="0">
                <a:latin typeface="Consolas" panose="020B0609020204030204" pitchFamily="49" charset="0"/>
                <a:cs typeface="Consolas" panose="020B0609020204030204" pitchFamily="49" charset="0"/>
              </a:rPr>
              <a:t>/4.8.2/</a:t>
            </a:r>
            <a:r>
              <a:rPr lang="en-CA" sz="1100" b="1" dirty="0">
                <a:solidFill>
                  <a:srgbClr val="00B050"/>
                </a:solidFill>
                <a:latin typeface="Consolas" panose="020B0609020204030204" pitchFamily="49" charset="0"/>
                <a:cs typeface="Consolas" panose="020B0609020204030204" pitchFamily="49" charset="0"/>
              </a:rPr>
              <a:t>ostream:564:5</a:t>
            </a:r>
            <a:r>
              <a:rPr lang="en-CA" sz="1100" dirty="0">
                <a:latin typeface="Consolas" panose="020B0609020204030204" pitchFamily="49" charset="0"/>
                <a:cs typeface="Consolas" panose="020B0609020204030204" pitchFamily="49" charset="0"/>
              </a:rPr>
              <a:t>: note:   </a:t>
            </a:r>
            <a:r>
              <a:rPr lang="en-CA" sz="1100" b="1" dirty="0" smtClean="0">
                <a:solidFill>
                  <a:schemeClr val="accent6">
                    <a:lumMod val="75000"/>
                  </a:schemeClr>
                </a:solidFill>
                <a:latin typeface="Consolas" panose="020B0609020204030204" pitchFamily="49" charset="0"/>
                <a:cs typeface="Consolas" panose="020B0609020204030204" pitchFamily="49" charset="0"/>
              </a:rPr>
              <a:t>'std</a:t>
            </a:r>
            <a:r>
              <a:rPr lang="en-CA" sz="1100" b="1" dirty="0">
                <a:solidFill>
                  <a:schemeClr val="accent6">
                    <a:lumMod val="75000"/>
                  </a:schemeClr>
                </a:solidFill>
                <a:latin typeface="Consolas" panose="020B0609020204030204" pitchFamily="49" charset="0"/>
                <a:cs typeface="Consolas" panose="020B0609020204030204" pitchFamily="49" charset="0"/>
              </a:rPr>
              <a:t>::</a:t>
            </a:r>
            <a:r>
              <a:rPr lang="en-CA" sz="1100" b="1" dirty="0" smtClean="0">
                <a:solidFill>
                  <a:schemeClr val="accent6">
                    <a:lumMod val="75000"/>
                  </a:schemeClr>
                </a:solidFill>
                <a:latin typeface="Consolas" panose="020B0609020204030204" pitchFamily="49" charset="0"/>
                <a:cs typeface="Consolas" panose="020B0609020204030204" pitchFamily="49" charset="0"/>
              </a:rPr>
              <a:t>endl'</a:t>
            </a:r>
            <a:endParaRPr lang="en-CA" sz="1100" b="1" dirty="0">
              <a:solidFill>
                <a:schemeClr val="accent6">
                  <a:lumMod val="75000"/>
                </a:schemeClr>
              </a:solidFill>
              <a:latin typeface="Consolas" panose="020B0609020204030204" pitchFamily="49" charset="0"/>
              <a:cs typeface="Consolas" panose="020B0609020204030204" pitchFamily="49" charset="0"/>
            </a:endParaRPr>
          </a:p>
          <a:p>
            <a:pPr marL="457200" lvl="1" indent="0">
              <a:buNone/>
            </a:pPr>
            <a:r>
              <a:rPr lang="en-CA" sz="1100" dirty="0">
                <a:latin typeface="Consolas" panose="020B0609020204030204" pitchFamily="49" charset="0"/>
                <a:cs typeface="Consolas" panose="020B0609020204030204" pitchFamily="49" charset="0"/>
              </a:rPr>
              <a:t>     endl(</a:t>
            </a:r>
            <a:r>
              <a:rPr lang="en-CA" sz="1100" dirty="0" err="1">
                <a:latin typeface="Consolas" panose="020B0609020204030204" pitchFamily="49" charset="0"/>
                <a:cs typeface="Consolas" panose="020B0609020204030204" pitchFamily="49" charset="0"/>
              </a:rPr>
              <a:t>basic_ostream</a:t>
            </a:r>
            <a:r>
              <a:rPr lang="en-CA" sz="1100" dirty="0">
                <a:latin typeface="Consolas" panose="020B0609020204030204" pitchFamily="49" charset="0"/>
                <a:cs typeface="Consolas" panose="020B0609020204030204" pitchFamily="49" charset="0"/>
              </a:rPr>
              <a:t>&lt;_</a:t>
            </a:r>
            <a:r>
              <a:rPr lang="en-CA" sz="1100" dirty="0" err="1">
                <a:latin typeface="Consolas" panose="020B0609020204030204" pitchFamily="49" charset="0"/>
                <a:cs typeface="Consolas" panose="020B0609020204030204" pitchFamily="49" charset="0"/>
              </a:rPr>
              <a:t>CharT</a:t>
            </a:r>
            <a:r>
              <a:rPr lang="en-CA" sz="1100" dirty="0">
                <a:latin typeface="Consolas" panose="020B0609020204030204" pitchFamily="49" charset="0"/>
                <a:cs typeface="Consolas" panose="020B0609020204030204" pitchFamily="49" charset="0"/>
              </a:rPr>
              <a:t>, _Traits&gt;&amp; __</a:t>
            </a:r>
            <a:r>
              <a:rPr lang="en-CA" sz="1100" dirty="0" err="1">
                <a:latin typeface="Consolas" panose="020B0609020204030204" pitchFamily="49" charset="0"/>
                <a:cs typeface="Consolas" panose="020B0609020204030204" pitchFamily="49" charset="0"/>
              </a:rPr>
              <a:t>os</a:t>
            </a:r>
            <a:r>
              <a:rPr lang="en-CA" sz="1100" dirty="0">
                <a:latin typeface="Consolas" panose="020B0609020204030204" pitchFamily="49" charset="0"/>
                <a:cs typeface="Consolas" panose="020B0609020204030204" pitchFamily="49" charset="0"/>
              </a:rPr>
              <a:t>)</a:t>
            </a:r>
          </a:p>
          <a:p>
            <a:pPr marL="457200" lvl="1" indent="0">
              <a:buNone/>
            </a:pPr>
            <a:r>
              <a:rPr lang="en-CA" sz="1100" dirty="0">
                <a:latin typeface="Consolas" panose="020B0609020204030204" pitchFamily="49" charset="0"/>
                <a:cs typeface="Consolas" panose="020B0609020204030204" pitchFamily="49" charset="0"/>
              </a:rPr>
              <a:t>     </a:t>
            </a:r>
            <a:r>
              <a:rPr lang="en-CA" sz="1100" dirty="0" smtClean="0">
                <a:latin typeface="Consolas" panose="020B0609020204030204" pitchFamily="49" charset="0"/>
                <a:cs typeface="Consolas" panose="020B0609020204030204" pitchFamily="49" charset="0"/>
              </a:rPr>
              <a:t>^</a:t>
            </a:r>
          </a:p>
        </p:txBody>
      </p:sp>
      <p:sp>
        <p:nvSpPr>
          <p:cNvPr id="5" name="TextBox 4"/>
          <p:cNvSpPr txBox="1"/>
          <p:nvPr/>
        </p:nvSpPr>
        <p:spPr>
          <a:xfrm>
            <a:off x="5332736" y="3645024"/>
            <a:ext cx="3047629"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Like we include </a:t>
            </a:r>
            <a:r>
              <a:rPr lang="en-CA" dirty="0" smtClean="0">
                <a:solidFill>
                  <a:srgbClr val="0070C0"/>
                </a:solidFill>
                <a:latin typeface="Consolas" panose="020B0609020204030204" pitchFamily="49" charset="0"/>
                <a:cs typeface="Consolas" panose="020B0609020204030204" pitchFamily="49" charset="0"/>
              </a:rPr>
              <a:t>iostream</a:t>
            </a:r>
            <a:r>
              <a:rPr lang="en-CA" dirty="0" smtClean="0">
                <a:solidFill>
                  <a:srgbClr val="0070C0"/>
                </a:solidFill>
                <a:latin typeface="Georgia" panose="02040502050405020303" pitchFamily="18" charset="0"/>
              </a:rPr>
              <a:t>,</a:t>
            </a:r>
          </a:p>
          <a:p>
            <a:r>
              <a:rPr lang="en-CA" dirty="0" smtClean="0">
                <a:solidFill>
                  <a:srgbClr val="0070C0"/>
                </a:solidFill>
                <a:latin typeface="Consolas" panose="020B0609020204030204" pitchFamily="49" charset="0"/>
                <a:cs typeface="Consolas" panose="020B0609020204030204" pitchFamily="49" charset="0"/>
              </a:rPr>
              <a:t>iostream</a:t>
            </a:r>
            <a:r>
              <a:rPr lang="en-CA" dirty="0" smtClean="0">
                <a:solidFill>
                  <a:srgbClr val="0070C0"/>
                </a:solidFill>
                <a:latin typeface="Georgia" panose="02040502050405020303" pitchFamily="18" charset="0"/>
              </a:rPr>
              <a:t> includes </a:t>
            </a:r>
            <a:r>
              <a:rPr lang="en-CA" dirty="0" err="1" smtClean="0">
                <a:solidFill>
                  <a:srgbClr val="0070C0"/>
                </a:solidFill>
                <a:latin typeface="Consolas" panose="020B0609020204030204" pitchFamily="49" charset="0"/>
                <a:cs typeface="Consolas" panose="020B0609020204030204" pitchFamily="49" charset="0"/>
              </a:rPr>
              <a:t>ostream</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9767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9: no opening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an opening quote:</a:t>
            </a:r>
            <a:endParaRPr lang="en-CA" dirty="0" smtClean="0">
              <a:latin typeface="Consolas" panose="020B0609020204030204" pitchFamily="49" charset="0"/>
              <a:cs typeface="Consolas" panose="020B0609020204030204" pitchFamily="49" charset="0"/>
            </a:endParaRPr>
          </a:p>
          <a:p>
            <a:pPr marL="800100" lvl="2" indent="0">
              <a:buNone/>
            </a:pPr>
            <a:r>
              <a:rPr lang="sv-SE"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a:t>
            </a:r>
            <a:r>
              <a:rPr lang="en-CA" dirty="0" smtClean="0">
                <a:latin typeface="Consolas" panose="020B0609020204030204" pitchFamily="49" charset="0"/>
                <a:cs typeface="Consolas" panose="020B0609020204030204" pitchFamily="49" charset="0"/>
              </a:rPr>
              <a:t>Hello </a:t>
            </a:r>
            <a:r>
              <a:rPr lang="en-CA" dirty="0">
                <a:latin typeface="Consolas" panose="020B0609020204030204" pitchFamily="49" charset="0"/>
                <a:cs typeface="Consolas" panose="020B0609020204030204" pitchFamily="49" charset="0"/>
              </a:rPr>
              <a:t>world</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&lt;&lt; std::endl;</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smtClean="0"/>
              <a:t>The error message is somewhat complicated: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example.cpp:9:30</a:t>
            </a:r>
            <a:r>
              <a:rPr lang="en-CA" sz="1200" dirty="0">
                <a:latin typeface="Consolas" panose="020B0609020204030204" pitchFamily="49" charset="0"/>
                <a:cs typeface="Consolas" panose="020B0609020204030204" pitchFamily="49" charset="0"/>
              </a:rPr>
              <a:t>: warning: missing terminating " character [enabled by default]</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example.cpp:9:5</a:t>
            </a:r>
            <a:r>
              <a:rPr lang="en-CA" sz="1200" dirty="0">
                <a:latin typeface="Consolas" panose="020B0609020204030204" pitchFamily="49" charset="0"/>
                <a:cs typeface="Consolas" panose="020B0609020204030204" pitchFamily="49" charset="0"/>
              </a:rPr>
              <a:t>: error: missing terminating " character</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In function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main</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example.cpp:9:18</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'Hello' </a:t>
            </a:r>
            <a:r>
              <a:rPr lang="en-CA" sz="1200" dirty="0">
                <a:latin typeface="Consolas" panose="020B0609020204030204" pitchFamily="49" charset="0"/>
                <a:cs typeface="Consolas" panose="020B0609020204030204" pitchFamily="49" charset="0"/>
              </a:rPr>
              <a:t>was not declared in this scope</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example.cpp:9:24</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'world'</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16112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9: no closing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a closing quote:</a:t>
            </a:r>
            <a:endParaRPr lang="en-CA" dirty="0" smtClean="0">
              <a:latin typeface="Consolas" panose="020B0609020204030204" pitchFamily="49" charset="0"/>
              <a:cs typeface="Consolas" panose="020B0609020204030204" pitchFamily="49" charset="0"/>
            </a:endParaRPr>
          </a:p>
          <a:p>
            <a:pPr marL="800100" lvl="2" indent="0">
              <a:buNone/>
            </a:pPr>
            <a:r>
              <a:rPr lang="sv-SE"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"Hello world! &lt;&lt; std::endl;</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smtClean="0"/>
              <a:t>The error message is straight-forward: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example.cpp:9:18:</a:t>
            </a:r>
            <a:r>
              <a:rPr lang="en-CA" sz="1200" dirty="0" smtClean="0">
                <a:latin typeface="Consolas" panose="020B0609020204030204" pitchFamily="49" charset="0"/>
                <a:cs typeface="Consolas" panose="020B0609020204030204" pitchFamily="49" charset="0"/>
              </a:rPr>
              <a:t> warning: missing terminating </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character [enabled by default]</a:t>
            </a:r>
          </a:p>
          <a:p>
            <a:pPr marL="457200" lvl="1" indent="0">
              <a:buNone/>
            </a:pPr>
            <a:r>
              <a:rPr lang="en-CA" sz="1200" dirty="0" smtClean="0">
                <a:latin typeface="Consolas" panose="020B0609020204030204" pitchFamily="49" charset="0"/>
                <a:cs typeface="Consolas" panose="020B0609020204030204" pitchFamily="49" charset="0"/>
              </a:rPr>
              <a:t>     std::cout &lt;&lt; "Hello world! &lt;&lt; std::endl;</a:t>
            </a:r>
          </a:p>
          <a:p>
            <a:pPr marL="457200" lvl="1" indent="0">
              <a:buNone/>
            </a:pPr>
            <a:r>
              <a:rPr lang="en-CA" sz="1200" dirty="0" smtClean="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example.cpp:9:5</a:t>
            </a:r>
            <a:r>
              <a:rPr lang="en-CA" sz="1200" dirty="0" smtClean="0">
                <a:latin typeface="Consolas" panose="020B0609020204030204" pitchFamily="49" charset="0"/>
                <a:cs typeface="Consolas" panose="020B0609020204030204" pitchFamily="49" charset="0"/>
              </a:rPr>
              <a:t>: error: missing terminating </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character</a:t>
            </a:r>
          </a:p>
          <a:p>
            <a:pPr marL="457200" lvl="1" indent="0">
              <a:buNone/>
            </a:pPr>
            <a:r>
              <a:rPr lang="en-CA" sz="1200" dirty="0" smtClean="0">
                <a:latin typeface="Consolas" panose="020B0609020204030204" pitchFamily="49" charset="0"/>
                <a:cs typeface="Consolas" panose="020B0609020204030204" pitchFamily="49" charset="0"/>
              </a:rPr>
              <a:t>     std::cout &lt;&lt; "Hello world! &lt;&lt; std::endl;</a:t>
            </a:r>
          </a:p>
          <a:p>
            <a:pPr marL="457200" lvl="1" indent="0">
              <a:buNone/>
            </a:pP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2656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10: no closing quote</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a different closing quote:</a:t>
            </a:r>
            <a:endParaRPr lang="en-CA" dirty="0" smtClean="0">
              <a:latin typeface="Consolas" panose="020B0609020204030204" pitchFamily="49" charset="0"/>
              <a:cs typeface="Consolas" panose="020B0609020204030204" pitchFamily="49" charset="0"/>
            </a:endParaRPr>
          </a:p>
          <a:p>
            <a:pPr marL="800100" lvl="2" indent="0">
              <a:buNone/>
            </a:pPr>
            <a:r>
              <a:rPr lang="sv-SE"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std::cout &lt;&lt; "sin(0.5) =  &lt;&lt;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(0.5) &lt;&lt; "!" &lt;&lt; std::endl</a:t>
            </a:r>
            <a:r>
              <a:rPr lang="en-CA" dirty="0" smtClean="0">
                <a:latin typeface="Consolas" panose="020B0609020204030204" pitchFamily="49" charset="0"/>
                <a:cs typeface="Consolas" panose="020B0609020204030204" pitchFamily="49" charset="0"/>
              </a:rPr>
              <a:t>;</a:t>
            </a:r>
          </a:p>
          <a:p>
            <a:pPr marL="800100" lvl="2" indent="0">
              <a:buNone/>
            </a:pPr>
            <a:endParaRPr lang="en-CA" dirty="0"/>
          </a:p>
          <a:p>
            <a:r>
              <a:rPr lang="en-CA" dirty="0" smtClean="0"/>
              <a:t>The error message is somewhat confusing: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example.cpp:10:51</a:t>
            </a:r>
            <a:r>
              <a:rPr lang="en-CA" sz="1200" dirty="0">
                <a:latin typeface="Consolas" panose="020B0609020204030204" pitchFamily="49" charset="0"/>
                <a:cs typeface="Consolas" panose="020B0609020204030204" pitchFamily="49" charset="0"/>
              </a:rPr>
              <a:t>: warning: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solidFill>
                  <a:srgbClr val="FF0000"/>
                </a:solidFill>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character [enabled by default]</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example.cpp:10:5</a:t>
            </a:r>
            <a:r>
              <a:rPr lang="en-CA" sz="1200" dirty="0">
                <a:latin typeface="Consolas" panose="020B0609020204030204" pitchFamily="49" charset="0"/>
                <a:cs typeface="Consolas" panose="020B0609020204030204" pitchFamily="49" charset="0"/>
              </a:rPr>
              <a:t>: error: missing terminating </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 character</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In function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main</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example.cpp:10:50</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dirty="0">
                <a:latin typeface="Consolas" panose="020B0609020204030204" pitchFamily="49" charset="0"/>
                <a:cs typeface="Consolas" panose="020B0609020204030204" pitchFamily="49" charset="0"/>
              </a:rPr>
              <a:t>     std::cout &lt;&lt; "sin(0.5)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r>
              <a:rPr lang="en-CA" sz="1200" dirty="0" smtClean="0">
                <a:latin typeface="Consolas" panose="020B0609020204030204" pitchFamily="49" charset="0"/>
                <a:cs typeface="Consolas" panose="020B0609020204030204" pitchFamily="49" charset="0"/>
              </a:rPr>
              <a:t>;</a:t>
            </a:r>
          </a:p>
          <a:p>
            <a:pPr marL="457200" lvl="1" indent="0">
              <a:buNone/>
            </a:pPr>
            <a:endParaRPr lang="en-CA" sz="1200" dirty="0" smtClean="0">
              <a:latin typeface="Consolas" panose="020B0609020204030204" pitchFamily="49" charset="0"/>
              <a:cs typeface="Consolas" panose="020B0609020204030204" pitchFamily="49" charset="0"/>
            </a:endParaRPr>
          </a:p>
          <a:p>
            <a:pPr marL="400050"/>
            <a:r>
              <a:rPr lang="en-CA" dirty="0" smtClean="0">
                <a:solidFill>
                  <a:prstClr val="black"/>
                </a:solidFill>
              </a:rPr>
              <a:t>The last message recognizes </a:t>
            </a:r>
            <a:r>
              <a:rPr lang="en-CA" b="1" dirty="0">
                <a:solidFill>
                  <a:prstClr val="black"/>
                </a:solidFill>
                <a:latin typeface="Consolas" panose="020B0609020204030204" pitchFamily="49" charset="0"/>
                <a:cs typeface="Consolas" panose="020B0609020204030204" pitchFamily="49" charset="0"/>
              </a:rPr>
              <a:t>!</a:t>
            </a:r>
            <a:r>
              <a:rPr lang="en-CA" dirty="0" smtClean="0">
                <a:solidFill>
                  <a:prstClr val="black"/>
                </a:solidFill>
              </a:rPr>
              <a:t> as a unary operator</a:t>
            </a:r>
          </a:p>
          <a:p>
            <a:pPr marL="800100" lvl="1"/>
            <a:r>
              <a:rPr lang="en-CA" dirty="0" smtClean="0">
                <a:solidFill>
                  <a:prstClr val="black"/>
                </a:solidFill>
              </a:rPr>
              <a:t>For this line to make any sense, the previous statement must end before the </a:t>
            </a:r>
            <a:r>
              <a:rPr lang="en-CA" b="1" dirty="0" smtClean="0">
                <a:solidFill>
                  <a:prstClr val="black"/>
                </a:solidFill>
                <a:latin typeface="Consolas" panose="020B0609020204030204" pitchFamily="49" charset="0"/>
                <a:cs typeface="Consolas" panose="020B0609020204030204" pitchFamily="49" charset="0"/>
              </a:rPr>
              <a:t>!</a:t>
            </a:r>
            <a:r>
              <a:rPr lang="en-CA" dirty="0" smtClean="0">
                <a:solidFill>
                  <a:prstClr val="black"/>
                </a:solidFill>
              </a:rPr>
              <a:t> operator</a:t>
            </a:r>
          </a:p>
          <a:p>
            <a:pPr marL="57150" lvl="1" indent="0">
              <a:buNone/>
            </a:pPr>
            <a:r>
              <a:rPr lang="en-CA" sz="1400" dirty="0">
                <a:latin typeface="Consolas" panose="020B0609020204030204" pitchFamily="49" charset="0"/>
                <a:cs typeface="Consolas" panose="020B0609020204030204" pitchFamily="49" charset="0"/>
              </a:rPr>
              <a:t>     std::cout &lt;&lt; </a:t>
            </a:r>
            <a:r>
              <a:rPr lang="en-CA" sz="1400" b="1" dirty="0">
                <a:solidFill>
                  <a:srgbClr val="FF0000"/>
                </a:solidFill>
                <a:latin typeface="Consolas" panose="020B0609020204030204" pitchFamily="49" charset="0"/>
                <a:cs typeface="Consolas" panose="020B0609020204030204" pitchFamily="49" charset="0"/>
              </a:rPr>
              <a:t>"sin(0.5) =  &lt;&lt; </a:t>
            </a:r>
            <a:r>
              <a:rPr lang="en-CA" sz="1400" b="1" dirty="0" err="1">
                <a:solidFill>
                  <a:srgbClr val="FF0000"/>
                </a:solidFill>
                <a:latin typeface="Consolas" panose="020B0609020204030204" pitchFamily="49" charset="0"/>
                <a:cs typeface="Consolas" panose="020B0609020204030204" pitchFamily="49" charset="0"/>
              </a:rPr>
              <a:t>my_sin</a:t>
            </a:r>
            <a:r>
              <a:rPr lang="en-CA" sz="1400" b="1" dirty="0">
                <a:solidFill>
                  <a:srgbClr val="FF0000"/>
                </a:solidFill>
                <a:latin typeface="Consolas" panose="020B0609020204030204" pitchFamily="49" charset="0"/>
                <a:cs typeface="Consolas" panose="020B0609020204030204" pitchFamily="49" charset="0"/>
              </a:rPr>
              <a:t>(0.5) &lt;&lt; </a:t>
            </a:r>
            <a:r>
              <a:rPr lang="en-CA" sz="1400" b="1" dirty="0" smtClean="0">
                <a:solidFill>
                  <a:srgbClr val="FF0000"/>
                </a:solidFill>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a:t>
            </a:r>
            <a:endParaRPr lang="en-CA" sz="1400" b="1" dirty="0">
              <a:solidFill>
                <a:srgbClr val="FF0000"/>
              </a:solidFill>
              <a:latin typeface="Consolas" panose="020B0609020204030204" pitchFamily="49" charset="0"/>
              <a:cs typeface="Consolas" panose="020B0609020204030204" pitchFamily="49" charset="0"/>
            </a:endParaRPr>
          </a:p>
          <a:p>
            <a:pPr marL="57150" lvl="1" indent="0">
              <a:buNone/>
            </a:pPr>
            <a:r>
              <a:rPr lang="en-CA" sz="1400" b="1" dirty="0" smtClean="0">
                <a:solidFill>
                  <a:srgbClr val="FF0000"/>
                </a:solidFill>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 </a:t>
            </a:r>
            <a:r>
              <a:rPr lang="en-CA" sz="1400" dirty="0">
                <a:latin typeface="Consolas" panose="020B0609020204030204" pitchFamily="49" charset="0"/>
                <a:cs typeface="Consolas" panose="020B0609020204030204" pitchFamily="49" charset="0"/>
              </a:rPr>
              <a:t>&lt;&lt; std::endl;</a:t>
            </a:r>
          </a:p>
          <a:p>
            <a:pPr marL="400050"/>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484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10: misspelled identifiers</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misspelled the function identifier </a:t>
            </a:r>
            <a:r>
              <a:rPr lang="en-CA" dirty="0" err="1" smtClean="0">
                <a:latin typeface="Consolas" panose="020B0609020204030204" pitchFamily="49" charset="0"/>
                <a:cs typeface="Consolas" panose="020B0609020204030204" pitchFamily="49" charset="0"/>
              </a:rPr>
              <a:t>my_sin</a:t>
            </a:r>
            <a:r>
              <a:rPr lang="en-CA" dirty="0" smtClean="0"/>
              <a:t>:</a:t>
            </a:r>
            <a:endParaRPr lang="en-CA" dirty="0" smtClean="0">
              <a:latin typeface="Consolas" panose="020B0609020204030204" pitchFamily="49" charset="0"/>
              <a:cs typeface="Consolas" panose="020B0609020204030204" pitchFamily="49" charset="0"/>
            </a:endParaRP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sv-SE" sz="1200" dirty="0">
                <a:latin typeface="Consolas" panose="020B0609020204030204" pitchFamily="49" charset="0"/>
                <a:cs typeface="Consolas" panose="020B0609020204030204" pitchFamily="49" charset="0"/>
              </a:rPr>
              <a:t>    std::cout &lt;&lt; "sin(0.5) = " &lt;&lt; </a:t>
            </a:r>
            <a:r>
              <a:rPr lang="sv-SE" sz="1200" b="1" dirty="0">
                <a:latin typeface="Consolas" panose="020B0609020204030204" pitchFamily="49" charset="0"/>
                <a:cs typeface="Consolas" panose="020B0609020204030204" pitchFamily="49" charset="0"/>
              </a:rPr>
              <a:t>mysin</a:t>
            </a:r>
            <a:r>
              <a:rPr lang="sv-SE" sz="1200" dirty="0">
                <a:latin typeface="Consolas" panose="020B0609020204030204" pitchFamily="49" charset="0"/>
                <a:cs typeface="Consolas" panose="020B0609020204030204" pitchFamily="49" charset="0"/>
              </a:rPr>
              <a:t>(0.5) &lt;&lt; "!" &lt;&lt; std::endl;</a:t>
            </a:r>
          </a:p>
          <a:p>
            <a:pPr marL="800100" lvl="2" indent="0">
              <a:buNone/>
            </a:pPr>
            <a:endParaRPr lang="en-CA" dirty="0"/>
          </a:p>
          <a:p>
            <a:r>
              <a:rPr lang="en-CA" dirty="0" smtClean="0"/>
              <a:t>The error message is less clear: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b="1" dirty="0">
                <a:solidFill>
                  <a:srgbClr val="0070C0"/>
                </a:solidFill>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In function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main</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example.cpp:10:44</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a:t>
            </a:r>
            <a:r>
              <a:rPr lang="en-CA" sz="1200" b="1" dirty="0" err="1" smtClean="0">
                <a:solidFill>
                  <a:srgbClr val="FF0000"/>
                </a:solidFill>
                <a:latin typeface="Consolas" panose="020B0609020204030204" pitchFamily="49" charset="0"/>
                <a:cs typeface="Consolas" panose="020B0609020204030204" pitchFamily="49" charset="0"/>
              </a:rPr>
              <a:t>mysin</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was not declared in this scope</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b="1" dirty="0" err="1">
                <a:solidFill>
                  <a:srgbClr val="FF0000"/>
                </a:solidFill>
                <a:latin typeface="Consolas" panose="020B0609020204030204" pitchFamily="49" charset="0"/>
                <a:cs typeface="Consolas" panose="020B0609020204030204" pitchFamily="49" charset="0"/>
              </a:rPr>
              <a:t>mysin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smtClean="0">
                <a:latin typeface="Consolas" panose="020B0609020204030204" pitchFamily="49" charset="0"/>
                <a:cs typeface="Consolas" panose="020B0609020204030204" pitchFamily="49" charset="0"/>
              </a:rPr>
              <a:t>                                            ^</a:t>
            </a:r>
          </a:p>
          <a:p>
            <a:pPr marL="457200" lvl="1" indent="0">
              <a:buNone/>
            </a:pPr>
            <a:endParaRPr lang="en-CA" sz="1200" dirty="0" smtClean="0">
              <a:latin typeface="Consolas" panose="020B0609020204030204" pitchFamily="49" charset="0"/>
              <a:cs typeface="Consolas" panose="020B0609020204030204" pitchFamily="49" charset="0"/>
            </a:endParaRPr>
          </a:p>
          <a:p>
            <a:pPr lvl="0"/>
            <a:r>
              <a:rPr lang="en-CA" dirty="0" smtClean="0">
                <a:solidFill>
                  <a:prstClr val="black"/>
                </a:solidFill>
              </a:rPr>
              <a:t>The issue is clear: the compiler does not know what </a:t>
            </a:r>
            <a:r>
              <a:rPr lang="en-CA" dirty="0" err="1" smtClean="0">
                <a:solidFill>
                  <a:prstClr val="black"/>
                </a:solidFill>
                <a:latin typeface="Consolas" panose="020B0609020204030204" pitchFamily="49" charset="0"/>
                <a:cs typeface="Consolas" panose="020B0609020204030204" pitchFamily="49" charset="0"/>
              </a:rPr>
              <a:t>mysin</a:t>
            </a:r>
            <a:r>
              <a:rPr lang="en-CA" dirty="0" smtClean="0">
                <a:solidFill>
                  <a:prstClr val="black"/>
                </a:solidFill>
              </a:rPr>
              <a:t> is</a:t>
            </a:r>
            <a:r>
              <a:rPr lang="en-CA" sz="1200" dirty="0" smtClean="0">
                <a:latin typeface="Consolas" panose="020B0609020204030204" pitchFamily="49" charset="0"/>
                <a:cs typeface="Consolas" panose="020B0609020204030204" pitchFamily="49" charset="0"/>
              </a:rPr>
              <a:t>…</a:t>
            </a:r>
            <a:endParaRPr lang="en-CA" dirty="0">
              <a:solidFill>
                <a:prstClr val="black"/>
              </a:solidFill>
            </a:endParaRPr>
          </a:p>
        </p:txBody>
      </p:sp>
    </p:spTree>
    <p:extLst>
      <p:ext uri="{BB962C8B-B14F-4D97-AF65-F5344CB8AC3E}">
        <p14:creationId xmlns:p14="http://schemas.microsoft.com/office/powerpoint/2010/main" val="374420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Define compile-time errors</a:t>
            </a:r>
          </a:p>
          <a:p>
            <a:pPr lvl="1"/>
            <a:r>
              <a:rPr lang="en-CA" dirty="0" smtClean="0"/>
              <a:t>Look at many different examples where mistakes in coding result in compile-time errors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15: unmatched definition</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the function declaration and definition don’t match in the return type:</a:t>
            </a:r>
            <a:endParaRPr lang="en-CA" dirty="0" smtClean="0">
              <a:latin typeface="Consolas" panose="020B0609020204030204" pitchFamily="49" charset="0"/>
              <a:cs typeface="Consolas" panose="020B0609020204030204" pitchFamily="49" charset="0"/>
            </a:endParaRPr>
          </a:p>
          <a:p>
            <a:pPr marL="800100" lvl="2" indent="0">
              <a:buNone/>
            </a:pPr>
            <a:r>
              <a:rPr lang="en-CA" b="1" dirty="0" smtClean="0">
                <a:solidFill>
                  <a:srgbClr val="FF0000"/>
                </a:solidFill>
                <a:latin typeface="Consolas" panose="020B0609020204030204" pitchFamily="49" charset="0"/>
                <a:cs typeface="Consolas" panose="020B0609020204030204" pitchFamily="49" charset="0"/>
              </a:rPr>
              <a:t>int</a:t>
            </a:r>
            <a:r>
              <a:rPr lang="en-CA" dirty="0" smtClean="0">
                <a:solidFill>
                  <a:srgbClr val="FF0000"/>
                </a:solidFill>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double x ) {</a:t>
            </a:r>
            <a:endParaRPr lang="en-CA" dirty="0"/>
          </a:p>
          <a:p>
            <a:endParaRPr lang="en-CA" dirty="0" smtClean="0"/>
          </a:p>
          <a:p>
            <a:r>
              <a:rPr lang="en-CA" dirty="0" smtClean="0"/>
              <a:t>The error message points out the ambiguity: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'int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.cpp:15:22</a:t>
            </a:r>
            <a:r>
              <a:rPr lang="en-CA" sz="1200" dirty="0">
                <a:latin typeface="Consolas" panose="020B0609020204030204" pitchFamily="49" charset="0"/>
                <a:cs typeface="Consolas" panose="020B0609020204030204" pitchFamily="49" charset="0"/>
              </a:rPr>
              <a:t>: error: new declaration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int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(double</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int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 {</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.cpp:5:8</a:t>
            </a:r>
            <a:r>
              <a:rPr lang="en-CA" sz="1200" dirty="0">
                <a:latin typeface="Consolas" panose="020B0609020204030204" pitchFamily="49" charset="0"/>
                <a:cs typeface="Consolas" panose="020B0609020204030204" pitchFamily="49" charset="0"/>
              </a:rPr>
              <a:t>: error: </a:t>
            </a:r>
            <a:r>
              <a:rPr lang="en-CA" sz="1200" dirty="0" err="1">
                <a:latin typeface="Consolas" panose="020B0609020204030204" pitchFamily="49" charset="0"/>
                <a:cs typeface="Consolas" panose="020B0609020204030204" pitchFamily="49" charset="0"/>
              </a:rPr>
              <a:t>ambiguates</a:t>
            </a:r>
            <a:r>
              <a:rPr lang="en-CA" sz="1200" dirty="0">
                <a:latin typeface="Consolas" panose="020B0609020204030204" pitchFamily="49" charset="0"/>
                <a:cs typeface="Consolas" panose="020B0609020204030204" pitchFamily="49" charset="0"/>
              </a:rPr>
              <a:t> old declaration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double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 double x )</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p>
          <a:p>
            <a:pPr marL="457200" lvl="1" indent="0">
              <a:buNone/>
            </a:pPr>
            <a:endParaRPr lang="en-CA" sz="1200" dirty="0">
              <a:latin typeface="Consolas" panose="020B0609020204030204" pitchFamily="49" charset="0"/>
              <a:cs typeface="Consolas" panose="020B0609020204030204" pitchFamily="49" charset="0"/>
            </a:endParaRPr>
          </a:p>
          <a:p>
            <a:pPr lvl="0"/>
            <a:r>
              <a:rPr lang="en-CA" dirty="0" smtClean="0">
                <a:solidFill>
                  <a:prstClr val="black"/>
                </a:solidFill>
              </a:rPr>
              <a:t>The return types of the function declaration and definition must match</a:t>
            </a:r>
            <a:endParaRPr lang="en-CA" dirty="0">
              <a:solidFill>
                <a:prstClr val="black"/>
              </a:solidFill>
              <a:latin typeface="Consolas" panose="020B0609020204030204" pitchFamily="49" charset="0"/>
              <a:cs typeface="Consolas" panose="020B0609020204030204" pitchFamily="49" charset="0"/>
            </a:endParaRPr>
          </a:p>
          <a:p>
            <a:pPr marL="57150" indent="0">
              <a:buNone/>
            </a:pP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19182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15: unmatched definition</a:t>
            </a:r>
            <a:endParaRPr lang="en-CA" dirty="0">
              <a:solidFill>
                <a:schemeClr val="bg1"/>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function declaration and definition don’t match in the parameter types:</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double </a:t>
            </a:r>
            <a:r>
              <a:rPr lang="en-CA" dirty="0" err="1" smtClean="0">
                <a:latin typeface="Consolas" panose="020B0609020204030204" pitchFamily="49" charset="0"/>
                <a:cs typeface="Consolas" panose="020B0609020204030204" pitchFamily="49" charset="0"/>
              </a:rPr>
              <a:t>my_sin</a:t>
            </a:r>
            <a:r>
              <a:rPr lang="en-CA" dirty="0">
                <a:latin typeface="Consolas" panose="020B0609020204030204" pitchFamily="49" charset="0"/>
                <a:cs typeface="Consolas" panose="020B0609020204030204" pitchFamily="49" charset="0"/>
              </a:rPr>
              <a:t>( </a:t>
            </a:r>
            <a:r>
              <a:rPr lang="en-CA" b="1" dirty="0" smtClean="0">
                <a:solidFill>
                  <a:srgbClr val="FF0000"/>
                </a:solidFill>
                <a:latin typeface="Consolas" panose="020B0609020204030204" pitchFamily="49" charset="0"/>
                <a:cs typeface="Consolas" panose="020B0609020204030204" pitchFamily="49" charset="0"/>
              </a:rPr>
              <a:t>int</a:t>
            </a:r>
            <a:r>
              <a:rPr lang="en-CA" dirty="0" smtClean="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x ) {</a:t>
            </a:r>
            <a:endParaRPr lang="en-CA" dirty="0"/>
          </a:p>
          <a:p>
            <a:endParaRPr lang="en-CA" dirty="0" smtClean="0"/>
          </a:p>
          <a:p>
            <a:r>
              <a:rPr lang="en-CA" dirty="0" smtClean="0"/>
              <a:t>The error message points out the ambiguity: </a:t>
            </a:r>
          </a:p>
          <a:p>
            <a:pPr marL="457200" lvl="1" indent="0">
              <a:buNone/>
            </a:pPr>
            <a:r>
              <a:rPr lang="en-CA" sz="1200" dirty="0">
                <a:latin typeface="Consolas" panose="020B0609020204030204" pitchFamily="49" charset="0"/>
                <a:cs typeface="Consolas" panose="020B0609020204030204" pitchFamily="49" charset="0"/>
              </a:rPr>
              <a:t>/tmp/cc46i29P.o: In function `main':</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b="1" dirty="0">
                <a:solidFill>
                  <a:srgbClr val="0070C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(.text+0x39): undefined reference to </a:t>
            </a:r>
            <a:r>
              <a:rPr lang="en-CA" sz="1200" dirty="0" smtClean="0">
                <a:latin typeface="Consolas" panose="020B0609020204030204" pitchFamily="49" charset="0"/>
                <a:cs typeface="Consolas" panose="020B0609020204030204" pitchFamily="49" charset="0"/>
              </a:rPr>
              <a:t>'</a:t>
            </a:r>
            <a:r>
              <a:rPr lang="en-CA" sz="1200" b="1" dirty="0" err="1" smtClean="0">
                <a:solidFill>
                  <a:srgbClr val="FF0000"/>
                </a:solidFill>
                <a:latin typeface="Consolas" panose="020B0609020204030204" pitchFamily="49" charset="0"/>
                <a:cs typeface="Consolas" panose="020B0609020204030204" pitchFamily="49" charset="0"/>
              </a:rPr>
              <a:t>my_sin</a:t>
            </a:r>
            <a:r>
              <a:rPr lang="en-CA" sz="1200" b="1" dirty="0" smtClean="0">
                <a:solidFill>
                  <a:srgbClr val="FF0000"/>
                </a:solidFill>
                <a:latin typeface="Consolas" panose="020B0609020204030204" pitchFamily="49" charset="0"/>
                <a:cs typeface="Consolas" panose="020B0609020204030204" pitchFamily="49" charset="0"/>
              </a:rPr>
              <a:t>(double</a:t>
            </a:r>
            <a:r>
              <a:rPr lang="en-CA" sz="1200" b="1" dirty="0">
                <a:solidFill>
                  <a:srgbClr val="FF0000"/>
                </a:solidFill>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collect2: error: ld returned 1 exit status</a:t>
            </a:r>
          </a:p>
          <a:p>
            <a:pPr marL="457200" lvl="1" indent="0">
              <a:buNone/>
            </a:pPr>
            <a:endParaRPr lang="en-CA" sz="1200" dirty="0" smtClean="0">
              <a:latin typeface="Consolas" panose="020B0609020204030204" pitchFamily="49" charset="0"/>
              <a:cs typeface="Consolas" panose="020B0609020204030204" pitchFamily="49" charset="0"/>
            </a:endParaRPr>
          </a:p>
          <a:p>
            <a:pPr lvl="0"/>
            <a:r>
              <a:rPr lang="en-CA" dirty="0" smtClean="0">
                <a:solidFill>
                  <a:prstClr val="black"/>
                </a:solidFill>
              </a:rPr>
              <a:t>It was fine with you defining a </a:t>
            </a:r>
            <a:r>
              <a:rPr lang="en-CA" dirty="0" err="1" smtClean="0">
                <a:solidFill>
                  <a:prstClr val="black"/>
                </a:solidFill>
                <a:latin typeface="Consolas" panose="020B0609020204030204" pitchFamily="49" charset="0"/>
                <a:cs typeface="Consolas" panose="020B0609020204030204" pitchFamily="49" charset="0"/>
              </a:rPr>
              <a:t>my_sin</a:t>
            </a:r>
            <a:r>
              <a:rPr lang="en-CA" dirty="0" smtClean="0">
                <a:solidFill>
                  <a:prstClr val="black"/>
                </a:solidFill>
              </a:rPr>
              <a:t> taking an </a:t>
            </a:r>
            <a:r>
              <a:rPr lang="en-CA" dirty="0" smtClean="0">
                <a:solidFill>
                  <a:prstClr val="black"/>
                </a:solidFill>
                <a:latin typeface="Consolas" panose="020B0609020204030204" pitchFamily="49" charset="0"/>
                <a:cs typeface="Consolas" panose="020B0609020204030204" pitchFamily="49" charset="0"/>
              </a:rPr>
              <a:t>int</a:t>
            </a:r>
            <a:r>
              <a:rPr lang="en-CA" dirty="0" smtClean="0">
                <a:solidFill>
                  <a:prstClr val="black"/>
                </a:solidFill>
              </a:rPr>
              <a:t>, but it’s looking for a </a:t>
            </a:r>
            <a:r>
              <a:rPr lang="en-CA" dirty="0" err="1" smtClean="0">
                <a:solidFill>
                  <a:prstClr val="black"/>
                </a:solidFill>
                <a:latin typeface="Consolas" panose="020B0609020204030204" pitchFamily="49" charset="0"/>
                <a:cs typeface="Consolas" panose="020B0609020204030204" pitchFamily="49" charset="0"/>
              </a:rPr>
              <a:t>my_sin</a:t>
            </a:r>
            <a:r>
              <a:rPr lang="en-CA" dirty="0" smtClean="0">
                <a:solidFill>
                  <a:prstClr val="black"/>
                </a:solidFill>
              </a:rPr>
              <a:t> taking a </a:t>
            </a:r>
            <a:r>
              <a:rPr lang="en-CA" dirty="0" smtClean="0">
                <a:solidFill>
                  <a:prstClr val="black"/>
                </a:solidFill>
                <a:latin typeface="Consolas" panose="020B0609020204030204" pitchFamily="49" charset="0"/>
                <a:cs typeface="Consolas" panose="020B0609020204030204" pitchFamily="49" charset="0"/>
              </a:rPr>
              <a:t>double</a:t>
            </a:r>
            <a:endParaRPr lang="en-CA" dirty="0">
              <a:solidFill>
                <a:prstClr val="black"/>
              </a:solidFill>
              <a:latin typeface="Consolas" panose="020B0609020204030204" pitchFamily="49" charset="0"/>
              <a:cs typeface="Consolas" panose="020B0609020204030204" pitchFamily="49" charset="0"/>
            </a:endParaRPr>
          </a:p>
          <a:p>
            <a:pPr marL="57150" indent="0">
              <a:buNone/>
            </a:pPr>
            <a:endParaRPr lang="en-CA" sz="14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41813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16: </a:t>
            </a:r>
            <a:r>
              <a:rPr lang="en-CA" dirty="0" smtClean="0">
                <a:cs typeface="Consolas" panose="020B0609020204030204" pitchFamily="49" charset="0"/>
              </a:rPr>
              <a:t>invalid comments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accidentally used  </a:t>
            </a:r>
            <a:r>
              <a:rPr lang="en-CA" dirty="0" smtClean="0">
                <a:latin typeface="Consolas" panose="020B0609020204030204" pitchFamily="49" charset="0"/>
                <a:cs typeface="Consolas" panose="020B0609020204030204" pitchFamily="49" charset="0"/>
              </a:rPr>
              <a:t>/</a:t>
            </a:r>
            <a:r>
              <a:rPr lang="en-CA" dirty="0" smtClean="0"/>
              <a:t> for a comment:</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This uses a Taylor series approximation of sin(x)</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smtClean="0"/>
              <a:t>The error message is less clear: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In function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example.cpp:16:5</a:t>
            </a:r>
            <a:r>
              <a:rPr lang="en-CA" sz="1200" dirty="0">
                <a:latin typeface="Consolas" panose="020B0609020204030204" pitchFamily="49" charset="0"/>
                <a:cs typeface="Consolas" panose="020B0609020204030204" pitchFamily="49" charset="0"/>
              </a:rPr>
              <a:t>: error: expected primary-expression 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example.cpp:16:7</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'This' </a:t>
            </a:r>
            <a:r>
              <a:rPr lang="en-CA" sz="1200" dirty="0">
                <a:latin typeface="Consolas" panose="020B0609020204030204" pitchFamily="49" charset="0"/>
                <a:cs typeface="Consolas" panose="020B0609020204030204" pitchFamily="49" charset="0"/>
              </a:rPr>
              <a:t>was not declared in this scope</a:t>
            </a: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example.cpp:16:12</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'uses'</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 This uses a Taylor series approximation of sin(x</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p>
          <a:p>
            <a:pPr marL="400050"/>
            <a:r>
              <a:rPr lang="en-CA" dirty="0" smtClean="0">
                <a:solidFill>
                  <a:prstClr val="black"/>
                </a:solidFill>
              </a:rPr>
              <a:t>The compiler is interpreting the </a:t>
            </a:r>
            <a:r>
              <a:rPr lang="en-CA" dirty="0" smtClean="0">
                <a:solidFill>
                  <a:prstClr val="black"/>
                </a:solidFill>
                <a:latin typeface="Consolas" panose="020B0609020204030204" pitchFamily="49" charset="0"/>
                <a:cs typeface="Consolas" panose="020B0609020204030204" pitchFamily="49" charset="0"/>
              </a:rPr>
              <a:t>/</a:t>
            </a:r>
            <a:r>
              <a:rPr lang="en-CA" dirty="0" smtClean="0">
                <a:solidFill>
                  <a:prstClr val="black"/>
                </a:solidFill>
              </a:rPr>
              <a:t> as a division sign</a:t>
            </a:r>
          </a:p>
          <a:p>
            <a:pPr marL="800100" lvl="1"/>
            <a:r>
              <a:rPr lang="en-CA" dirty="0" smtClean="0">
                <a:solidFill>
                  <a:prstClr val="black"/>
                </a:solidFill>
              </a:rPr>
              <a:t>As division is a binary operator, it needs a left operand</a:t>
            </a:r>
          </a:p>
        </p:txBody>
      </p:sp>
    </p:spTree>
    <p:extLst>
      <p:ext uri="{BB962C8B-B14F-4D97-AF65-F5344CB8AC3E}">
        <p14:creationId xmlns:p14="http://schemas.microsoft.com/office/powerpoint/2010/main" val="3744440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17: </a:t>
            </a:r>
            <a:r>
              <a:rPr lang="en-CA" dirty="0">
                <a:cs typeface="Consolas" panose="020B0609020204030204" pitchFamily="49" charset="0"/>
              </a:rPr>
              <a:t>u</a:t>
            </a:r>
            <a:r>
              <a:rPr lang="en-CA" dirty="0" smtClean="0">
                <a:cs typeface="Consolas" panose="020B0609020204030204" pitchFamily="49" charset="0"/>
              </a:rPr>
              <a:t>nmatched opening parenthesis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forget a closing parenthesis:</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return  ((-</a:t>
            </a:r>
            <a:r>
              <a:rPr lang="en-CA" dirty="0">
                <a:latin typeface="Consolas" panose="020B0609020204030204" pitchFamily="49" charset="0"/>
                <a:cs typeface="Consolas" panose="020B0609020204030204" pitchFamily="49" charset="0"/>
              </a:rPr>
              <a:t>0.00019841269841269841*x*x</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0.0083333333333333333 *</a:t>
            </a:r>
            <a:r>
              <a:rPr lang="en-CA" dirty="0">
                <a:latin typeface="Consolas" panose="020B0609020204030204" pitchFamily="49" charset="0"/>
                <a:cs typeface="Consolas" panose="020B0609020204030204" pitchFamily="49" charset="0"/>
              </a:rPr>
              <a:t>x*x</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- 0.16666666666666667)*x*x + 1.0;</a:t>
            </a:r>
          </a:p>
          <a:p>
            <a:pPr marL="800100" lvl="2" indent="0">
              <a:buNone/>
            </a:pPr>
            <a:endParaRPr lang="en-CA" dirty="0"/>
          </a:p>
          <a:p>
            <a:r>
              <a:rPr lang="en-CA" dirty="0" smtClean="0"/>
              <a:t>Its suggesting you add a closing parenthesis, but in the wrong location: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example.cpp:19:45</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dirty="0">
                <a:latin typeface="Consolas" panose="020B0609020204030204" pitchFamily="49" charset="0"/>
                <a:cs typeface="Consolas" panose="020B0609020204030204" pitchFamily="49" charset="0"/>
              </a:rPr>
              <a:t>             - 0.16666666666666667)*x*x + 1.0</a:t>
            </a:r>
            <a:r>
              <a:rPr lang="en-CA" sz="1200" b="1" dirty="0">
                <a:solidFill>
                  <a:srgbClr val="FF0000"/>
                </a:solidFill>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3138206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17: </a:t>
            </a:r>
            <a:r>
              <a:rPr lang="en-CA" dirty="0">
                <a:cs typeface="Consolas" panose="020B0609020204030204" pitchFamily="49" charset="0"/>
              </a:rPr>
              <a:t>u</a:t>
            </a:r>
            <a:r>
              <a:rPr lang="en-CA" dirty="0" smtClean="0">
                <a:cs typeface="Consolas" panose="020B0609020204030204" pitchFamily="49" charset="0"/>
              </a:rPr>
              <a:t>nmatched closing parenthesis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an opening parenthesis:</a:t>
            </a:r>
            <a:endParaRPr lang="en-CA" dirty="0" smtClean="0">
              <a:latin typeface="Consolas" panose="020B0609020204030204" pitchFamily="49" charset="0"/>
              <a:cs typeface="Consolas" panose="020B0609020204030204" pitchFamily="49" charset="0"/>
            </a:endParaRPr>
          </a:p>
          <a:p>
            <a:pPr marL="800100" lvl="2" indent="0">
              <a:buNone/>
            </a:pPr>
            <a:r>
              <a:rPr lang="en-CA" dirty="0">
                <a:latin typeface="Consolas" panose="020B0609020204030204" pitchFamily="49" charset="0"/>
                <a:cs typeface="Consolas" panose="020B0609020204030204" pitchFamily="49" charset="0"/>
              </a:rPr>
              <a:t>return  </a:t>
            </a: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0.00019841269841269841*x*x</a:t>
            </a:r>
          </a:p>
          <a:p>
            <a:pPr marL="800100" lvl="2" indent="0">
              <a:buNone/>
            </a:pPr>
            <a:r>
              <a:rPr lang="en-CA" dirty="0">
                <a:latin typeface="Consolas" panose="020B0609020204030204" pitchFamily="49" charset="0"/>
                <a:cs typeface="Consolas" panose="020B0609020204030204" pitchFamily="49" charset="0"/>
              </a:rPr>
              <a:t>        + </a:t>
            </a:r>
            <a:r>
              <a:rPr lang="en-CA" dirty="0" smtClean="0">
                <a:latin typeface="Consolas" panose="020B0609020204030204" pitchFamily="49" charset="0"/>
                <a:cs typeface="Consolas" panose="020B0609020204030204" pitchFamily="49" charset="0"/>
              </a:rPr>
              <a:t>0.0083333333333333333)*</a:t>
            </a:r>
            <a:r>
              <a:rPr lang="en-CA" dirty="0">
                <a:latin typeface="Consolas" panose="020B0609020204030204" pitchFamily="49" charset="0"/>
                <a:cs typeface="Consolas" panose="020B0609020204030204" pitchFamily="49" charset="0"/>
              </a:rPr>
              <a:t>x*x</a:t>
            </a:r>
          </a:p>
          <a:p>
            <a:pPr marL="800100" lvl="2" indent="0">
              <a:buNone/>
            </a:pPr>
            <a:r>
              <a:rPr lang="en-CA" dirty="0">
                <a:latin typeface="Consolas" panose="020B0609020204030204" pitchFamily="49" charset="0"/>
                <a:cs typeface="Consolas" panose="020B0609020204030204" pitchFamily="49" charset="0"/>
              </a:rPr>
              <a:t>        - 0.16666666666666667)*x*x + 1.0;</a:t>
            </a:r>
            <a:endParaRPr lang="sv-SE" dirty="0">
              <a:latin typeface="Consolas" panose="020B0609020204030204" pitchFamily="49" charset="0"/>
              <a:cs typeface="Consolas" panose="020B0609020204030204" pitchFamily="49" charset="0"/>
            </a:endParaRPr>
          </a:p>
          <a:p>
            <a:pPr marL="800100" lvl="2" indent="0">
              <a:buNone/>
            </a:pPr>
            <a:endParaRPr lang="en-CA" dirty="0"/>
          </a:p>
          <a:p>
            <a:r>
              <a:rPr lang="en-CA" dirty="0" smtClean="0"/>
              <a:t>The error message suggests the statement ends after the 7: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.cpp:19:34</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dirty="0">
                <a:latin typeface="Consolas" panose="020B0609020204030204" pitchFamily="49" charset="0"/>
                <a:cs typeface="Consolas" panose="020B0609020204030204" pitchFamily="49" charset="0"/>
              </a:rPr>
              <a:t>             - 0.16666666666666667)*x*x + 1.0;</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.cpp:19:34</a:t>
            </a:r>
            <a:r>
              <a:rPr lang="en-CA" sz="1200" dirty="0">
                <a:latin typeface="Consolas" panose="020B0609020204030204" pitchFamily="49" charset="0"/>
                <a:cs typeface="Consolas" panose="020B0609020204030204" pitchFamily="49" charset="0"/>
              </a:rPr>
              <a:t>: error: expected primary-expression 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.cpp:19:34</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endParaRPr lang="en-CA" sz="1200" dirty="0" smtClean="0">
              <a:latin typeface="Consolas" panose="020B0609020204030204" pitchFamily="49" charset="0"/>
              <a:cs typeface="Consolas" panose="020B0609020204030204" pitchFamily="49" charset="0"/>
            </a:endParaRPr>
          </a:p>
          <a:p>
            <a:pPr marL="400050"/>
            <a:r>
              <a:rPr lang="en-CA" dirty="0" smtClean="0">
                <a:solidFill>
                  <a:prstClr val="black"/>
                </a:solidFill>
              </a:rPr>
              <a:t>The suggestion is wrong, but the compiler doesn’t know your intentions</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33360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17: </a:t>
            </a:r>
            <a:r>
              <a:rPr lang="en-CA" dirty="0">
                <a:cs typeface="Consolas" panose="020B0609020204030204" pitchFamily="49" charset="0"/>
              </a:rPr>
              <a:t>u</a:t>
            </a:r>
            <a:r>
              <a:rPr lang="en-CA" dirty="0" smtClean="0">
                <a:cs typeface="Consolas" panose="020B0609020204030204" pitchFamily="49" charset="0"/>
              </a:rPr>
              <a:t>nknown identifiers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the </a:t>
            </a:r>
            <a:r>
              <a:rPr lang="en-CA" dirty="0" smtClean="0">
                <a:latin typeface="Consolas" panose="020B0609020204030204" pitchFamily="49" charset="0"/>
                <a:cs typeface="Consolas" panose="020B0609020204030204" pitchFamily="49" charset="0"/>
              </a:rPr>
              <a:t>*</a:t>
            </a:r>
            <a:r>
              <a:rPr lang="en-CA" dirty="0" smtClean="0"/>
              <a:t> with juxtaposition:</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return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0.00019841269841269841*</a:t>
            </a:r>
            <a:r>
              <a:rPr lang="en-CA" dirty="0" smtClean="0">
                <a:solidFill>
                  <a:srgbClr val="FF0000"/>
                </a:solidFill>
                <a:latin typeface="Consolas" panose="020B0609020204030204" pitchFamily="49" charset="0"/>
                <a:cs typeface="Consolas" panose="020B0609020204030204" pitchFamily="49" charset="0"/>
              </a:rPr>
              <a:t>xx</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+ 0.0083333333333333333)*x*x</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- 0.16666666666666667)*x*x + 1.0;</a:t>
            </a:r>
          </a:p>
          <a:p>
            <a:pPr marL="800100" lvl="2" indent="0">
              <a:buNone/>
            </a:pPr>
            <a:endParaRPr lang="sv-SE" dirty="0">
              <a:latin typeface="Consolas" panose="020B0609020204030204" pitchFamily="49" charset="0"/>
              <a:cs typeface="Consolas" panose="020B0609020204030204" pitchFamily="49" charset="0"/>
            </a:endParaRPr>
          </a:p>
          <a:p>
            <a:r>
              <a:rPr lang="en-CA" dirty="0" smtClean="0"/>
              <a:t>The error message says nothing about the missing </a:t>
            </a:r>
            <a:r>
              <a:rPr lang="en-CA" dirty="0" smtClean="0">
                <a:latin typeface="Consolas" panose="020B0609020204030204" pitchFamily="49" charset="0"/>
                <a:cs typeface="Consolas" panose="020B0609020204030204" pitchFamily="49" charset="0"/>
              </a:rPr>
              <a:t>*</a:t>
            </a:r>
            <a:r>
              <a:rPr lang="en-CA" dirty="0" smtClean="0"/>
              <a:t>; instead: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example.cpp:17:38</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xx</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was not declared in this scope</a:t>
            </a:r>
          </a:p>
          <a:p>
            <a:pPr marL="457200" lvl="1" indent="0">
              <a:buNone/>
            </a:pPr>
            <a:r>
              <a:rPr lang="en-CA" sz="1200" dirty="0">
                <a:latin typeface="Consolas" panose="020B0609020204030204" pitchFamily="49" charset="0"/>
                <a:cs typeface="Consolas" panose="020B0609020204030204" pitchFamily="49" charset="0"/>
              </a:rPr>
              <a:t>     return ((-0.00019841269841269841*</a:t>
            </a:r>
            <a:r>
              <a:rPr lang="en-CA" sz="1200" b="1" dirty="0">
                <a:solidFill>
                  <a:srgbClr val="FF0000"/>
                </a:solidFill>
                <a:latin typeface="Consolas" panose="020B0609020204030204" pitchFamily="49" charset="0"/>
                <a:cs typeface="Consolas" panose="020B0609020204030204" pitchFamily="49" charset="0"/>
              </a:rPr>
              <a:t>xx</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endParaRPr lang="en-CA" sz="1200" dirty="0" smtClean="0">
              <a:latin typeface="Consolas" panose="020B0609020204030204" pitchFamily="49" charset="0"/>
              <a:cs typeface="Consolas" panose="020B0609020204030204" pitchFamily="49" charset="0"/>
            </a:endParaRPr>
          </a:p>
          <a:p>
            <a:pPr marL="400050"/>
            <a:r>
              <a:rPr lang="en-CA" dirty="0" smtClean="0">
                <a:solidFill>
                  <a:prstClr val="black"/>
                </a:solidFill>
              </a:rPr>
              <a:t>Its just saying: “I have no clue what </a:t>
            </a:r>
            <a:r>
              <a:rPr lang="en-CA" dirty="0" smtClean="0">
                <a:solidFill>
                  <a:prstClr val="black"/>
                </a:solidFill>
                <a:latin typeface="Consolas" panose="020B0609020204030204" pitchFamily="49" charset="0"/>
                <a:cs typeface="Consolas" panose="020B0609020204030204" pitchFamily="49" charset="0"/>
              </a:rPr>
              <a:t>'xx'</a:t>
            </a:r>
            <a:r>
              <a:rPr lang="en-CA" dirty="0" smtClean="0">
                <a:solidFill>
                  <a:prstClr val="black"/>
                </a:solidFill>
              </a:rPr>
              <a:t> is…”</a:t>
            </a:r>
            <a:endParaRPr lang="en-CA"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16009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17: </a:t>
            </a:r>
            <a:r>
              <a:rPr lang="en-CA" dirty="0">
                <a:cs typeface="Consolas" panose="020B0609020204030204" pitchFamily="49" charset="0"/>
              </a:rPr>
              <a:t>s</a:t>
            </a:r>
            <a:r>
              <a:rPr lang="en-CA" dirty="0" smtClean="0">
                <a:cs typeface="Consolas" panose="020B0609020204030204" pitchFamily="49" charset="0"/>
              </a:rPr>
              <a:t>pace for multiplication</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Suppose you forgot the </a:t>
            </a:r>
            <a:r>
              <a:rPr lang="en-CA" dirty="0" smtClean="0">
                <a:latin typeface="Consolas" panose="020B0609020204030204" pitchFamily="49" charset="0"/>
                <a:cs typeface="Consolas" panose="020B0609020204030204" pitchFamily="49" charset="0"/>
              </a:rPr>
              <a:t>*</a:t>
            </a:r>
            <a:r>
              <a:rPr lang="en-CA" dirty="0" smtClean="0"/>
              <a:t> and used a space:</a:t>
            </a: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return </a:t>
            </a: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0.00019841269841269841*</a:t>
            </a:r>
            <a:r>
              <a:rPr lang="en-CA" dirty="0" smtClean="0">
                <a:solidFill>
                  <a:srgbClr val="FF0000"/>
                </a:solidFill>
                <a:latin typeface="Consolas" panose="020B0609020204030204" pitchFamily="49" charset="0"/>
                <a:cs typeface="Consolas" panose="020B0609020204030204" pitchFamily="49" charset="0"/>
              </a:rPr>
              <a:t>x </a:t>
            </a:r>
            <a:r>
              <a:rPr lang="en-CA" dirty="0" err="1" smtClean="0">
                <a:solidFill>
                  <a:srgbClr val="FF0000"/>
                </a:solidFill>
                <a:latin typeface="Consolas" panose="020B0609020204030204" pitchFamily="49" charset="0"/>
                <a:cs typeface="Consolas" panose="020B0609020204030204" pitchFamily="49" charset="0"/>
              </a:rPr>
              <a:t>x</a:t>
            </a:r>
            <a:endParaRPr lang="en-CA" dirty="0">
              <a:solidFill>
                <a:srgbClr val="FF0000"/>
              </a:solidFill>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+ 0.0083333333333333333)*x*x</a:t>
            </a:r>
          </a:p>
          <a:p>
            <a:pPr marL="800100" lvl="2"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- 0.16666666666666667)*x*x + 1.0;</a:t>
            </a:r>
          </a:p>
          <a:p>
            <a:pPr marL="800100" lvl="2" indent="0">
              <a:buNone/>
            </a:pPr>
            <a:endParaRPr lang="sv-SE" dirty="0">
              <a:latin typeface="Consolas" panose="020B0609020204030204" pitchFamily="49" charset="0"/>
              <a:cs typeface="Consolas" panose="020B0609020204030204" pitchFamily="49" charset="0"/>
            </a:endParaRPr>
          </a:p>
          <a:p>
            <a:r>
              <a:rPr lang="en-CA" dirty="0" smtClean="0"/>
              <a:t>The error message is a little unhelpful: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(double</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.cpp:17:40</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'x'</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return ((-0.00019841269841269841*x </a:t>
            </a:r>
            <a:r>
              <a:rPr lang="en-CA" sz="1200" dirty="0" err="1">
                <a:latin typeface="Consolas" panose="020B0609020204030204" pitchFamily="49" charset="0"/>
                <a:cs typeface="Consolas" panose="020B0609020204030204" pitchFamily="49" charset="0"/>
              </a:rPr>
              <a:t>x</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b="1" dirty="0">
                <a:solidFill>
                  <a:srgbClr val="0070C0"/>
                </a:solidFill>
                <a:latin typeface="Consolas" panose="020B0609020204030204" pitchFamily="49" charset="0"/>
                <a:cs typeface="Consolas" panose="020B0609020204030204" pitchFamily="49" charset="0"/>
              </a:rPr>
              <a:t>example</a:t>
            </a:r>
            <a:r>
              <a:rPr lang="en-CA" sz="1200" b="1" dirty="0" smtClean="0">
                <a:solidFill>
                  <a:srgbClr val="0070C0"/>
                </a:solidFill>
                <a:latin typeface="Consolas" panose="020B0609020204030204" pitchFamily="49" charset="0"/>
                <a:cs typeface="Consolas" panose="020B0609020204030204" pitchFamily="49" charset="0"/>
              </a:rPr>
              <a:t>.cpp:19:45</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before </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token</a:t>
            </a:r>
          </a:p>
          <a:p>
            <a:pPr marL="457200" lvl="1" indent="0">
              <a:buNone/>
            </a:pPr>
            <a:r>
              <a:rPr lang="en-CA" sz="1200" dirty="0">
                <a:latin typeface="Consolas" panose="020B0609020204030204" pitchFamily="49" charset="0"/>
                <a:cs typeface="Consolas" panose="020B0609020204030204" pitchFamily="49" charset="0"/>
              </a:rPr>
              <a:t>             - 0.16666666666666667)*x*x + 1.0;</a:t>
            </a:r>
          </a:p>
          <a:p>
            <a:pPr marL="457200" lvl="1" indent="0">
              <a:buNone/>
            </a:pPr>
            <a:r>
              <a:rPr lang="en-CA" sz="1200" dirty="0">
                <a:latin typeface="Consolas" panose="020B0609020204030204" pitchFamily="49" charset="0"/>
                <a:cs typeface="Consolas" panose="020B0609020204030204" pitchFamily="49" charset="0"/>
              </a:rPr>
              <a:t>                                             ^</a:t>
            </a:r>
          </a:p>
          <a:p>
            <a:pPr marL="400050"/>
            <a:r>
              <a:rPr lang="en-CA" dirty="0" smtClean="0">
                <a:solidFill>
                  <a:prstClr val="black"/>
                </a:solidFill>
              </a:rPr>
              <a:t>It suggests there should be a closing parenthesis after the first </a:t>
            </a:r>
            <a:r>
              <a:rPr lang="en-CA" dirty="0" smtClean="0">
                <a:solidFill>
                  <a:prstClr val="black"/>
                </a:solidFill>
                <a:latin typeface="Consolas" panose="020B0609020204030204" pitchFamily="49" charset="0"/>
                <a:cs typeface="Consolas" panose="020B0609020204030204" pitchFamily="49" charset="0"/>
              </a:rPr>
              <a:t>'x'</a:t>
            </a:r>
          </a:p>
          <a:p>
            <a:pPr marL="800100" lvl="1"/>
            <a:r>
              <a:rPr lang="en-CA" dirty="0" smtClean="0">
                <a:solidFill>
                  <a:prstClr val="black"/>
                </a:solidFill>
              </a:rPr>
              <a:t>After this, the second error message is confusing</a:t>
            </a:r>
          </a:p>
          <a:p>
            <a:pPr marL="800100" lvl="1"/>
            <a:endParaRPr lang="en-CA"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36154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17: </a:t>
            </a:r>
            <a:r>
              <a:rPr lang="en-CA" dirty="0">
                <a:cs typeface="Consolas" panose="020B0609020204030204" pitchFamily="49" charset="0"/>
              </a:rPr>
              <a:t>u</a:t>
            </a:r>
            <a:r>
              <a:rPr lang="en-CA" dirty="0" smtClean="0">
                <a:cs typeface="Consolas" panose="020B0609020204030204" pitchFamily="49" charset="0"/>
              </a:rPr>
              <a:t>nmatched braces</a:t>
            </a:r>
            <a:endParaRPr lang="en-CA" dirty="0">
              <a:solidFill>
                <a:schemeClr val="bg1"/>
              </a:solidFill>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Students often forget to close braces at the end of functions:</a:t>
            </a:r>
            <a:endParaRPr lang="en-CA" dirty="0"/>
          </a:p>
          <a:p>
            <a:r>
              <a:rPr lang="en-CA" dirty="0" smtClean="0"/>
              <a:t>The error message is very clear: </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double </a:t>
            </a:r>
            <a:r>
              <a:rPr lang="en-CA" sz="1200" b="1" dirty="0" err="1">
                <a:solidFill>
                  <a:srgbClr val="FF0000"/>
                </a:solidFill>
                <a:latin typeface="Consolas" panose="020B0609020204030204" pitchFamily="49" charset="0"/>
                <a:cs typeface="Consolas" panose="020B0609020204030204" pitchFamily="49" charset="0"/>
              </a:rPr>
              <a:t>my_sin</a:t>
            </a:r>
            <a:r>
              <a:rPr lang="en-CA" sz="1200" b="1" dirty="0">
                <a:solidFill>
                  <a:srgbClr val="FF0000"/>
                </a:solidFill>
                <a:latin typeface="Consolas" panose="020B0609020204030204" pitchFamily="49" charset="0"/>
                <a:cs typeface="Consolas" panose="020B0609020204030204" pitchFamily="49" charset="0"/>
              </a:rPr>
              <a:t>(double</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example.cpp:19:45</a:t>
            </a:r>
            <a:r>
              <a:rPr lang="en-CA" sz="1200" dirty="0">
                <a:latin typeface="Consolas" panose="020B0609020204030204" pitchFamily="49" charset="0"/>
                <a:cs typeface="Consolas" panose="020B0609020204030204" pitchFamily="49" charset="0"/>
              </a:rPr>
              <a:t>: error: expected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at end of input</a:t>
            </a:r>
          </a:p>
          <a:p>
            <a:pPr marL="457200" lvl="1" indent="0">
              <a:buNone/>
            </a:pPr>
            <a:r>
              <a:rPr lang="en-CA" sz="1200" dirty="0">
                <a:latin typeface="Consolas" panose="020B0609020204030204" pitchFamily="49" charset="0"/>
                <a:cs typeface="Consolas" panose="020B0609020204030204" pitchFamily="49" charset="0"/>
              </a:rPr>
              <a:t>             - 0.16666666666666667)*x*x + 1.0</a:t>
            </a:r>
            <a:r>
              <a:rPr lang="en-CA" sz="1200" dirty="0" smtClean="0">
                <a:latin typeface="Consolas" panose="020B0609020204030204" pitchFamily="49" charset="0"/>
                <a:cs typeface="Consolas" panose="020B0609020204030204" pitchFamily="49" charset="0"/>
              </a:rPr>
              <a:t>;</a:t>
            </a:r>
          </a:p>
          <a:p>
            <a:pPr marL="457200" lvl="1" indent="0">
              <a:buNone/>
            </a:pPr>
            <a:r>
              <a:rPr lang="en-US" sz="1200" dirty="0">
                <a:latin typeface="Consolas" panose="020B0609020204030204" pitchFamily="49" charset="0"/>
                <a:cs typeface="Consolas" panose="020B0609020204030204" pitchFamily="49" charset="0"/>
              </a:rPr>
              <a:t> </a:t>
            </a:r>
            <a:r>
              <a:rPr lang="en-US"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pPr marL="457200" lvl="1" indent="0">
              <a:buNone/>
            </a:pPr>
            <a:endParaRPr lang="en-CA" sz="1200" dirty="0" smtClean="0">
              <a:latin typeface="Consolas" panose="020B0609020204030204" pitchFamily="49" charset="0"/>
              <a:cs typeface="Consolas" panose="020B0609020204030204" pitchFamily="49" charset="0"/>
            </a:endParaRPr>
          </a:p>
          <a:p>
            <a:pPr marL="400050"/>
            <a:r>
              <a:rPr lang="en-CA" dirty="0" smtClean="0">
                <a:solidFill>
                  <a:prstClr val="black"/>
                </a:solidFill>
              </a:rPr>
              <a:t>It’s suggesting you put the closing brace at the end of the line</a:t>
            </a:r>
          </a:p>
          <a:p>
            <a:pPr marL="800100" lvl="1"/>
            <a:r>
              <a:rPr lang="en-CA" dirty="0" smtClean="0">
                <a:solidFill>
                  <a:prstClr val="black"/>
                </a:solidFill>
              </a:rPr>
              <a:t>The start of the next line is fine</a:t>
            </a:r>
          </a:p>
        </p:txBody>
      </p:sp>
      <p:sp>
        <p:nvSpPr>
          <p:cNvPr id="5" name="Rectangle 4"/>
          <p:cNvSpPr/>
          <p:nvPr/>
        </p:nvSpPr>
        <p:spPr>
          <a:xfrm>
            <a:off x="1691680" y="4149080"/>
            <a:ext cx="5256584" cy="1015663"/>
          </a:xfrm>
          <a:prstGeom prst="rect">
            <a:avLst/>
          </a:prstGeom>
        </p:spPr>
        <p:txBody>
          <a:bodyPr wrap="square">
            <a:spAutoFit/>
          </a:bodyPr>
          <a:lstStyle/>
          <a:p>
            <a:pPr indent="-114300"/>
            <a:r>
              <a:rPr lang="en-CA" sz="1200" dirty="0">
                <a:latin typeface="Consolas" panose="020B0609020204030204" pitchFamily="49" charset="0"/>
                <a:cs typeface="Consolas" panose="020B0609020204030204" pitchFamily="49" charset="0"/>
              </a:rPr>
              <a:t>double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 double x ) {</a:t>
            </a:r>
          </a:p>
          <a:p>
            <a:pPr indent="-114300"/>
            <a:r>
              <a:rPr lang="en-CA" sz="1200" dirty="0">
                <a:latin typeface="Consolas" panose="020B0609020204030204" pitchFamily="49" charset="0"/>
                <a:cs typeface="Consolas" panose="020B0609020204030204" pitchFamily="49" charset="0"/>
              </a:rPr>
              <a:t>    // This uses a Taylor series approximation of sin(x)</a:t>
            </a:r>
          </a:p>
          <a:p>
            <a:pPr indent="-114300"/>
            <a:r>
              <a:rPr lang="en-CA" sz="1200" dirty="0">
                <a:latin typeface="Consolas" panose="020B0609020204030204" pitchFamily="49" charset="0"/>
                <a:cs typeface="Consolas" panose="020B0609020204030204" pitchFamily="49" charset="0"/>
              </a:rPr>
              <a:t>    return ((-</a:t>
            </a:r>
            <a:r>
              <a:rPr lang="pt-BR" sz="1200" dirty="0">
                <a:latin typeface="Consolas" panose="020B0609020204030204" pitchFamily="49" charset="0"/>
                <a:cs typeface="Consolas" panose="020B0609020204030204" pitchFamily="49" charset="0"/>
              </a:rPr>
              <a:t>0.00019841269841269841*x*x</a:t>
            </a:r>
          </a:p>
          <a:p>
            <a:pPr indent="-114300"/>
            <a:r>
              <a:rPr lang="pt-BR" sz="1200" dirty="0">
                <a:latin typeface="Consolas" panose="020B0609020204030204" pitchFamily="49" charset="0"/>
                <a:cs typeface="Consolas" panose="020B0609020204030204" pitchFamily="49" charset="0"/>
              </a:rPr>
              <a:t>            + 0.0083333333333333333)*x*x</a:t>
            </a:r>
          </a:p>
          <a:p>
            <a:pPr indent="-114300"/>
            <a:r>
              <a:rPr lang="pt-BR" sz="1200" dirty="0">
                <a:latin typeface="Consolas" panose="020B0609020204030204" pitchFamily="49" charset="0"/>
                <a:cs typeface="Consolas" panose="020B0609020204030204" pitchFamily="49" charset="0"/>
              </a:rPr>
              <a:t>            - 0.16666666666666667)*x*x + 1.0</a:t>
            </a:r>
            <a:r>
              <a:rPr lang="pt-BR" sz="1200" dirty="0" smtClean="0">
                <a:latin typeface="Consolas" panose="020B0609020204030204" pitchFamily="49" charset="0"/>
                <a:cs typeface="Consolas" panose="020B0609020204030204" pitchFamily="49" charset="0"/>
              </a:rPr>
              <a:t>; </a:t>
            </a:r>
            <a:r>
              <a:rPr lang="pt-BR" sz="1200" b="1" dirty="0" smtClean="0">
                <a:solidFill>
                  <a:srgbClr val="FF0000"/>
                </a:solidFill>
                <a:latin typeface="Consolas" panose="020B0609020204030204" pitchFamily="49" charset="0"/>
                <a:cs typeface="Consolas" panose="020B0609020204030204" pitchFamily="49" charset="0"/>
              </a:rPr>
              <a:t>}</a:t>
            </a:r>
            <a:endParaRPr lang="en-CA" b="1" dirty="0">
              <a:solidFill>
                <a:srgbClr val="FF0000"/>
              </a:solidFill>
            </a:endParaRPr>
          </a:p>
        </p:txBody>
      </p:sp>
    </p:spTree>
    <p:extLst>
      <p:ext uri="{BB962C8B-B14F-4D97-AF65-F5344CB8AC3E}">
        <p14:creationId xmlns:p14="http://schemas.microsoft.com/office/powerpoint/2010/main" val="789992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some mistakes lead to code that cannot be compiled</a:t>
            </a:r>
            <a:endParaRPr lang="en-CA" dirty="0"/>
          </a:p>
          <a:p>
            <a:pPr lvl="1"/>
            <a:r>
              <a:rPr lang="en-CA" dirty="0" smtClean="0"/>
              <a:t>Understand the compiler makes attempts to point out where the issue is</a:t>
            </a:r>
          </a:p>
          <a:p>
            <a:pPr lvl="2"/>
            <a:r>
              <a:rPr lang="en-CA" dirty="0" smtClean="0"/>
              <a:t>It may be wrong…</a:t>
            </a:r>
          </a:p>
          <a:p>
            <a:pPr lvl="1"/>
            <a:r>
              <a:rPr lang="en-CA" dirty="0" smtClean="0"/>
              <a:t>Know to always try to fix the first compile-time error first</a:t>
            </a:r>
          </a:p>
          <a:p>
            <a:pPr lvl="2"/>
            <a:r>
              <a:rPr lang="en-CA" dirty="0" smtClean="0"/>
              <a:t>That may fix subsequent errors</a:t>
            </a:r>
            <a:endParaRPr lang="en-CA"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en.wikipedia.org/wiki/Compilation_error</a:t>
            </a:r>
            <a:r>
              <a:rPr lang="en-CA" sz="1800" dirty="0" smtClean="0"/>
              <a:t> </a:t>
            </a:r>
            <a:endParaRPr lang="en-CA" sz="1800" dirty="0" smtClean="0"/>
          </a:p>
          <a:p>
            <a:pPr marL="0" indent="0">
              <a:buNone/>
            </a:pPr>
            <a:r>
              <a:rPr lang="en-US" sz="1800" dirty="0" smtClean="0"/>
              <a:t>[2]	cplusplus.com: list of preprocessing directives</a:t>
            </a:r>
          </a:p>
          <a:p>
            <a:pPr marL="0" indent="0">
              <a:buNone/>
            </a:pPr>
            <a:r>
              <a:rPr lang="en-US" sz="1800" dirty="0"/>
              <a:t>	</a:t>
            </a:r>
            <a:r>
              <a:rPr lang="en-CA" sz="1800" dirty="0">
                <a:hlinkClick r:id="rId3"/>
              </a:rPr>
              <a:t>http://www.cplusplus.com/doc/tutorial/preprocessor/</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Compile-time errors</a:t>
            </a:r>
            <a:endParaRPr lang="en-CA" dirty="0"/>
          </a:p>
        </p:txBody>
      </p:sp>
      <p:sp>
        <p:nvSpPr>
          <p:cNvPr id="3" name="Content Placeholder 2"/>
          <p:cNvSpPr>
            <a:spLocks noGrp="1"/>
          </p:cNvSpPr>
          <p:nvPr>
            <p:ph idx="1"/>
          </p:nvPr>
        </p:nvSpPr>
        <p:spPr/>
        <p:txBody>
          <a:bodyPr/>
          <a:lstStyle/>
          <a:p>
            <a:r>
              <a:rPr lang="en-CA" dirty="0" smtClean="0"/>
              <a:t>Sometimes, in English, you can say something wrong, but the person listening to you will understand what you meant</a:t>
            </a:r>
          </a:p>
          <a:p>
            <a:pPr lvl="1"/>
            <a:r>
              <a:rPr lang="en-CA" dirty="0" smtClean="0"/>
              <a:t>If you’re unlucky, they’ll misunderstand you…</a:t>
            </a:r>
          </a:p>
          <a:p>
            <a:pPr lvl="1"/>
            <a:endParaRPr lang="en-CA" dirty="0" smtClean="0"/>
          </a:p>
          <a:p>
            <a:r>
              <a:rPr lang="en-CA" dirty="0" smtClean="0"/>
              <a:t>The compiler is not so forgiving: if you enter C++ code that does not make sense within the C++ programming language, the compiler will simply tell you</a:t>
            </a:r>
          </a:p>
          <a:p>
            <a:pPr lvl="1"/>
            <a:r>
              <a:rPr lang="en-CA" dirty="0" smtClean="0"/>
              <a:t>Fortunately, it often tries to help you understand what it is confused about</a:t>
            </a:r>
          </a:p>
          <a:p>
            <a:pPr lvl="1"/>
            <a:r>
              <a:rPr lang="en-CA" dirty="0" smtClean="0"/>
              <a:t>It will never make assumptions about what you meant; after all, if it “guessed wrong”, you may have the firmware on your pacemaker product malfunctioning with rather catastrophic consequences</a:t>
            </a:r>
            <a:endParaRPr lang="en-CA" dirty="0"/>
          </a:p>
          <a:p>
            <a:pPr lvl="1"/>
            <a:endParaRPr lang="en-CA" dirty="0" smtClean="0"/>
          </a:p>
        </p:txBody>
      </p:sp>
    </p:spTree>
    <p:extLst>
      <p:ext uri="{BB962C8B-B14F-4D97-AF65-F5344CB8AC3E}">
        <p14:creationId xmlns:p14="http://schemas.microsoft.com/office/powerpoint/2010/main" val="2328576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Dr. Thomas McConkey</a:t>
            </a:r>
          </a:p>
        </p:txBody>
      </p:sp>
    </p:spTree>
    <p:extLst>
      <p:ext uri="{BB962C8B-B14F-4D97-AF65-F5344CB8AC3E}">
        <p14:creationId xmlns:p14="http://schemas.microsoft.com/office/powerpoint/2010/main" val="1103924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Compile-time errors</a:t>
            </a:r>
            <a:endParaRPr lang="en-CA" dirty="0"/>
          </a:p>
        </p:txBody>
      </p:sp>
      <p:sp>
        <p:nvSpPr>
          <p:cNvPr id="3" name="Content Placeholder 2"/>
          <p:cNvSpPr>
            <a:spLocks noGrp="1"/>
          </p:cNvSpPr>
          <p:nvPr>
            <p:ph idx="1"/>
          </p:nvPr>
        </p:nvSpPr>
        <p:spPr/>
        <p:txBody>
          <a:bodyPr/>
          <a:lstStyle/>
          <a:p>
            <a:r>
              <a:rPr lang="en-CA" dirty="0" smtClean="0">
                <a:cs typeface="Consolas" panose="020B0609020204030204" pitchFamily="49" charset="0"/>
              </a:rPr>
              <a:t>We will take working code, and introduce errors to see how the compiler responds:</a:t>
            </a:r>
          </a:p>
          <a:p>
            <a:pPr marL="800100" lvl="2" indent="0">
              <a:buNone/>
            </a:pPr>
            <a:r>
              <a:rPr lang="en-CA" sz="1200" dirty="0" smtClean="0">
                <a:latin typeface="Consolas" panose="020B0609020204030204" pitchFamily="49" charset="0"/>
                <a:cs typeface="Consolas" panose="020B0609020204030204" pitchFamily="49" charset="0"/>
              </a:rPr>
              <a:t>#include &lt;iostream&gt;</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declarations</a:t>
            </a:r>
          </a:p>
          <a:p>
            <a:pPr marL="800100" lvl="2" indent="0">
              <a:buNone/>
            </a:pPr>
            <a:r>
              <a:rPr lang="en-CA" sz="1200" dirty="0" smtClean="0">
                <a:latin typeface="Consolas" panose="020B0609020204030204" pitchFamily="49" charset="0"/>
                <a:cs typeface="Consolas" panose="020B0609020204030204" pitchFamily="49" charset="0"/>
              </a:rPr>
              <a:t>int main();</a:t>
            </a:r>
          </a:p>
          <a:p>
            <a:pPr marL="800100" lvl="2" indent="0">
              <a:buNone/>
            </a:pPr>
            <a:r>
              <a:rPr lang="en-CA" sz="1200" dirty="0" smtClean="0">
                <a:latin typeface="Consolas" panose="020B0609020204030204" pitchFamily="49" charset="0"/>
                <a:cs typeface="Consolas" panose="020B0609020204030204" pitchFamily="49" charset="0"/>
              </a:rPr>
              <a:t>double </a:t>
            </a:r>
            <a:r>
              <a:rPr lang="en-CA" sz="1200" dirty="0" err="1" smtClean="0">
                <a:latin typeface="Consolas" panose="020B0609020204030204" pitchFamily="49" charset="0"/>
                <a:cs typeface="Consolas" panose="020B0609020204030204" pitchFamily="49" charset="0"/>
              </a:rPr>
              <a:t>my_sin</a:t>
            </a:r>
            <a:r>
              <a:rPr lang="en-CA" sz="1200" dirty="0" smtClean="0">
                <a:latin typeface="Consolas" panose="020B0609020204030204" pitchFamily="49" charset="0"/>
                <a:cs typeface="Consolas" panose="020B0609020204030204" pitchFamily="49" charset="0"/>
              </a:rPr>
              <a:t>( double x );</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Function definitions</a:t>
            </a: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int main() {</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"Hello world!" &lt;&lt; std::endl;</a:t>
            </a:r>
          </a:p>
          <a:p>
            <a:pPr marL="800100" lvl="2"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"sin(0.5) = " &lt;&lt; </a:t>
            </a:r>
            <a:r>
              <a:rPr lang="en-CA" sz="1200" dirty="0" err="1" smtClean="0">
                <a:latin typeface="Consolas" panose="020B0609020204030204" pitchFamily="49" charset="0"/>
                <a:cs typeface="Consolas" panose="020B0609020204030204" pitchFamily="49" charset="0"/>
              </a:rPr>
              <a:t>my_sin</a:t>
            </a:r>
            <a:r>
              <a:rPr lang="en-CA" sz="1200" dirty="0" smtClean="0">
                <a:latin typeface="Consolas" panose="020B0609020204030204" pitchFamily="49" charset="0"/>
                <a:cs typeface="Consolas" panose="020B0609020204030204" pitchFamily="49" charset="0"/>
              </a:rPr>
              <a:t>(0.5) &lt;&lt; "!" &lt;&lt; std::endl;</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    return 0;</a:t>
            </a:r>
          </a:p>
          <a:p>
            <a:pPr marL="800100" lvl="2"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200" dirty="0" smtClean="0">
                <a:latin typeface="Consolas" panose="020B0609020204030204" pitchFamily="49" charset="0"/>
                <a:cs typeface="Consolas" panose="020B0609020204030204" pitchFamily="49" charset="0"/>
              </a:rPr>
              <a:t>double </a:t>
            </a:r>
            <a:r>
              <a:rPr lang="en-CA" sz="1200" dirty="0" err="1" smtClean="0">
                <a:latin typeface="Consolas" panose="020B0609020204030204" pitchFamily="49" charset="0"/>
                <a:cs typeface="Consolas" panose="020B0609020204030204" pitchFamily="49" charset="0"/>
              </a:rPr>
              <a:t>my_sin</a:t>
            </a:r>
            <a:r>
              <a:rPr lang="en-CA" sz="1200" dirty="0" smtClean="0">
                <a:latin typeface="Consolas" panose="020B0609020204030204" pitchFamily="49" charset="0"/>
                <a:cs typeface="Consolas" panose="020B0609020204030204" pitchFamily="49" charset="0"/>
              </a:rPr>
              <a:t>( double x ) {</a:t>
            </a:r>
          </a:p>
          <a:p>
            <a:pPr marL="800100" lvl="2" indent="0">
              <a:buNone/>
            </a:pPr>
            <a:r>
              <a:rPr lang="en-CA" sz="1200" dirty="0" smtClean="0">
                <a:latin typeface="Consolas" panose="020B0609020204030204" pitchFamily="49" charset="0"/>
                <a:cs typeface="Consolas" panose="020B0609020204030204" pitchFamily="49" charset="0"/>
              </a:rPr>
              <a:t>    // </a:t>
            </a:r>
            <a:r>
              <a:rPr lang="en-CA" sz="1200" dirty="0">
                <a:latin typeface="Consolas" panose="020B0609020204030204" pitchFamily="49" charset="0"/>
                <a:cs typeface="Consolas" panose="020B0609020204030204" pitchFamily="49" charset="0"/>
              </a:rPr>
              <a:t>This uses a Taylor series approximation of sin(x)</a:t>
            </a:r>
          </a:p>
          <a:p>
            <a:pPr marL="800100" lvl="2" indent="0">
              <a:buNone/>
            </a:pPr>
            <a:r>
              <a:rPr lang="en-CA" sz="1200" dirty="0" smtClean="0">
                <a:latin typeface="Consolas" panose="020B0609020204030204" pitchFamily="49" charset="0"/>
                <a:cs typeface="Consolas" panose="020B0609020204030204" pitchFamily="49" charset="0"/>
              </a:rPr>
              <a:t>    return ((-</a:t>
            </a:r>
            <a:r>
              <a:rPr lang="pt-BR" sz="1200" dirty="0" smtClean="0">
                <a:latin typeface="Consolas" panose="020B0609020204030204" pitchFamily="49" charset="0"/>
                <a:cs typeface="Consolas" panose="020B0609020204030204" pitchFamily="49" charset="0"/>
              </a:rPr>
              <a:t>0.00019841269841269841*x*x</a:t>
            </a:r>
          </a:p>
          <a:p>
            <a:pPr marL="800100" lvl="2" indent="0">
              <a:buNone/>
            </a:pPr>
            <a:r>
              <a:rPr lang="pt-BR" sz="1200" dirty="0">
                <a:latin typeface="Consolas" panose="020B0609020204030204" pitchFamily="49" charset="0"/>
                <a:cs typeface="Consolas" panose="020B0609020204030204" pitchFamily="49" charset="0"/>
              </a:rPr>
              <a:t> </a:t>
            </a:r>
            <a:r>
              <a:rPr lang="pt-BR" sz="1200" dirty="0" smtClean="0">
                <a:latin typeface="Consolas" panose="020B0609020204030204" pitchFamily="49" charset="0"/>
                <a:cs typeface="Consolas" panose="020B0609020204030204" pitchFamily="49" charset="0"/>
              </a:rPr>
              <a:t>           + 0.0083333333333333333)*x*x</a:t>
            </a:r>
          </a:p>
          <a:p>
            <a:pPr marL="800100" lvl="2" indent="0">
              <a:buNone/>
            </a:pPr>
            <a:r>
              <a:rPr lang="pt-BR" sz="1200" dirty="0">
                <a:latin typeface="Consolas" panose="020B0609020204030204" pitchFamily="49" charset="0"/>
                <a:cs typeface="Consolas" panose="020B0609020204030204" pitchFamily="49" charset="0"/>
              </a:rPr>
              <a:t> </a:t>
            </a:r>
            <a:r>
              <a:rPr lang="pt-BR" sz="1200" dirty="0" smtClean="0">
                <a:latin typeface="Consolas" panose="020B0609020204030204" pitchFamily="49" charset="0"/>
                <a:cs typeface="Consolas" panose="020B0609020204030204" pitchFamily="49" charset="0"/>
              </a:rPr>
              <a:t>           - 0.16666666666666667)*x*x + 1.0;</a:t>
            </a:r>
          </a:p>
          <a:p>
            <a:pPr marL="800100" lvl="2" indent="0">
              <a:buNone/>
            </a:pPr>
            <a:r>
              <a:rPr lang="pt-BR" sz="1200" dirty="0" smtClean="0">
                <a:latin typeface="Consolas" panose="020B0609020204030204" pitchFamily="49" charset="0"/>
                <a:cs typeface="Consolas" panose="020B0609020204030204" pitchFamily="49" charset="0"/>
              </a:rPr>
              <a:t>}</a:t>
            </a:r>
          </a:p>
        </p:txBody>
      </p:sp>
      <p:sp>
        <p:nvSpPr>
          <p:cNvPr id="4" name="Rectangle 3"/>
          <p:cNvSpPr/>
          <p:nvPr/>
        </p:nvSpPr>
        <p:spPr>
          <a:xfrm>
            <a:off x="3923928" y="2348880"/>
            <a:ext cx="4860032" cy="1200329"/>
          </a:xfrm>
          <a:prstGeom prst="rect">
            <a:avLst/>
          </a:prstGeom>
        </p:spPr>
        <p:txBody>
          <a:bodyPr wrap="square">
            <a:spAutoFit/>
          </a:bodyPr>
          <a:lstStyle/>
          <a:p>
            <a:pPr algn="just"/>
            <a:r>
              <a:rPr lang="en-CA" dirty="0">
                <a:solidFill>
                  <a:srgbClr val="FF0000"/>
                </a:solidFill>
                <a:latin typeface="Georgia" panose="02040502050405020303" pitchFamily="18" charset="0"/>
                <a:cs typeface="Consolas" panose="020B0609020204030204" pitchFamily="49" charset="0"/>
              </a:rPr>
              <a:t>Note that the response of the compiler will change </a:t>
            </a:r>
            <a:r>
              <a:rPr lang="en-CA" dirty="0" smtClean="0">
                <a:solidFill>
                  <a:srgbClr val="FF0000"/>
                </a:solidFill>
                <a:latin typeface="Georgia" panose="02040502050405020303" pitchFamily="18" charset="0"/>
                <a:cs typeface="Consolas" panose="020B0609020204030204" pitchFamily="49" charset="0"/>
              </a:rPr>
              <a:t>from compiler to compiler and </a:t>
            </a:r>
            <a:r>
              <a:rPr lang="en-CA" dirty="0">
                <a:solidFill>
                  <a:srgbClr val="FF0000"/>
                </a:solidFill>
                <a:latin typeface="Georgia" panose="02040502050405020303" pitchFamily="18" charset="0"/>
                <a:cs typeface="Consolas" panose="020B0609020204030204" pitchFamily="49" charset="0"/>
              </a:rPr>
              <a:t>version to version, so do not </a:t>
            </a:r>
            <a:r>
              <a:rPr lang="en-CA" dirty="0" smtClean="0">
                <a:solidFill>
                  <a:srgbClr val="FF0000"/>
                </a:solidFill>
                <a:latin typeface="Georgia" panose="02040502050405020303" pitchFamily="18" charset="0"/>
                <a:cs typeface="Consolas" panose="020B0609020204030204" pitchFamily="49" charset="0"/>
              </a:rPr>
              <a:t>memorize these error messages; instead, learn how to read them</a:t>
            </a:r>
            <a:endParaRPr lang="en-CA" dirty="0">
              <a:solidFill>
                <a:srgbClr val="FF0000"/>
              </a:solidFill>
              <a:latin typeface="Georgia" panose="02040502050405020303" pitchFamily="18" charset="0"/>
              <a:cs typeface="Consolas" panose="020B0609020204030204" pitchFamily="49" charset="0"/>
            </a:endParaRPr>
          </a:p>
        </p:txBody>
      </p:sp>
    </p:spTree>
    <p:extLst>
      <p:ext uri="{BB962C8B-B14F-4D97-AF65-F5344CB8AC3E}">
        <p14:creationId xmlns:p14="http://schemas.microsoft.com/office/powerpoint/2010/main" val="362644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a:t>
            </a:r>
            <a:endParaRPr lang="en-CA" dirty="0"/>
          </a:p>
        </p:txBody>
      </p:sp>
      <p:sp>
        <p:nvSpPr>
          <p:cNvPr id="3" name="Content Placeholder 2"/>
          <p:cNvSpPr>
            <a:spLocks noGrp="1"/>
          </p:cNvSpPr>
          <p:nvPr>
            <p:ph idx="1"/>
          </p:nvPr>
        </p:nvSpPr>
        <p:spPr/>
        <p:txBody>
          <a:bodyPr/>
          <a:lstStyle/>
          <a:p>
            <a:r>
              <a:rPr lang="en-CA" dirty="0" smtClean="0">
                <a:solidFill>
                  <a:prstClr val="black"/>
                </a:solidFill>
              </a:rPr>
              <a:t>Let’s make some changes to the first line:</a:t>
            </a: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smtClean="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smtClean="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smtClean="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smtClean="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endParaRPr lang="en-CA" sz="1500" dirty="0" smtClean="0">
              <a:solidFill>
                <a:prstClr val="black"/>
              </a:solidFill>
              <a:latin typeface="Consolas" panose="020B0609020204030204" pitchFamily="49" charset="0"/>
              <a:cs typeface="Consolas" panose="020B0609020204030204" pitchFamily="49" charset="0"/>
            </a:endParaRPr>
          </a:p>
          <a:p>
            <a:endParaRPr lang="en-CA" sz="1500" dirty="0">
              <a:solidFill>
                <a:prstClr val="black"/>
              </a:solidFill>
              <a:latin typeface="Consolas" panose="020B0609020204030204" pitchFamily="49" charset="0"/>
              <a:cs typeface="Consolas" panose="020B0609020204030204" pitchFamily="49" charset="0"/>
            </a:endParaRPr>
          </a:p>
          <a:p>
            <a:r>
              <a:rPr lang="en-CA" sz="1600" dirty="0" smtClean="0">
                <a:solidFill>
                  <a:prstClr val="black"/>
                </a:solidFill>
              </a:rPr>
              <a:t>These authors have made each of these mistakes from time-to-time…</a:t>
            </a:r>
            <a:endParaRPr lang="en-CA" sz="1200" dirty="0">
              <a:latin typeface="Consolas" panose="020B0609020204030204" pitchFamily="49" charset="0"/>
              <a:cs typeface="Consolas" panose="020B0609020204030204" pitchFamily="49" charset="0"/>
            </a:endParaRPr>
          </a:p>
          <a:p>
            <a:endParaRPr lang="en-CA" sz="1500" dirty="0" smtClean="0">
              <a:latin typeface="Consolas" panose="020B0609020204030204" pitchFamily="49" charset="0"/>
              <a:cs typeface="Consolas" panose="020B0609020204030204" pitchFamily="49" charset="0"/>
            </a:endParaRPr>
          </a:p>
          <a:p>
            <a:pPr marL="400050" lvl="1" indent="0">
              <a:buNone/>
            </a:pPr>
            <a:endParaRPr lang="en-CA" sz="1300" dirty="0" smtClean="0">
              <a:latin typeface="Consolas" panose="020B0609020204030204" pitchFamily="49" charset="0"/>
              <a:cs typeface="Consolas" panose="020B0609020204030204" pitchFamily="49" charset="0"/>
            </a:endParaRPr>
          </a:p>
        </p:txBody>
      </p:sp>
      <p:sp>
        <p:nvSpPr>
          <p:cNvPr id="4" name="Rectangle 3"/>
          <p:cNvSpPr/>
          <p:nvPr/>
        </p:nvSpPr>
        <p:spPr>
          <a:xfrm>
            <a:off x="1187624" y="2992596"/>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&lt;iostream&gt;</a:t>
            </a:r>
          </a:p>
        </p:txBody>
      </p:sp>
      <p:sp>
        <p:nvSpPr>
          <p:cNvPr id="6" name="Rectangle 5"/>
          <p:cNvSpPr/>
          <p:nvPr/>
        </p:nvSpPr>
        <p:spPr>
          <a:xfrm>
            <a:off x="4067944" y="2708920"/>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a:t>
            </a:r>
            <a:r>
              <a:rPr lang="en-CA" sz="1300" dirty="0" err="1" smtClean="0">
                <a:latin typeface="Consolas" panose="020B0609020204030204" pitchFamily="49" charset="0"/>
                <a:cs typeface="Consolas" panose="020B0609020204030204" pitchFamily="49" charset="0"/>
              </a:rPr>
              <a:t>inculde</a:t>
            </a:r>
            <a:r>
              <a:rPr lang="en-CA" sz="1300" dirty="0" smtClean="0">
                <a:latin typeface="Consolas" panose="020B0609020204030204" pitchFamily="49" charset="0"/>
                <a:cs typeface="Consolas" panose="020B0609020204030204" pitchFamily="49" charset="0"/>
              </a:rPr>
              <a:t> </a:t>
            </a:r>
            <a:r>
              <a:rPr lang="en-CA" sz="1300" dirty="0">
                <a:latin typeface="Consolas" panose="020B0609020204030204" pitchFamily="49" charset="0"/>
                <a:cs typeface="Consolas" panose="020B0609020204030204" pitchFamily="49" charset="0"/>
              </a:rPr>
              <a:t>&lt;iostream&gt;</a:t>
            </a:r>
          </a:p>
        </p:txBody>
      </p:sp>
      <p:sp>
        <p:nvSpPr>
          <p:cNvPr id="7" name="Rectangle 6"/>
          <p:cNvSpPr/>
          <p:nvPr/>
        </p:nvSpPr>
        <p:spPr>
          <a:xfrm>
            <a:off x="4067944" y="2276872"/>
            <a:ext cx="2016224" cy="292388"/>
          </a:xfrm>
          <a:prstGeom prst="rect">
            <a:avLst/>
          </a:prstGeom>
        </p:spPr>
        <p:txBody>
          <a:bodyPr wrap="square">
            <a:spAutoFit/>
          </a:bodyPr>
          <a:lstStyle/>
          <a:p>
            <a:pPr indent="-114300"/>
            <a:r>
              <a:rPr lang="en-CA" sz="1300" dirty="0" smtClean="0">
                <a:latin typeface="Consolas" panose="020B0609020204030204" pitchFamily="49" charset="0"/>
                <a:cs typeface="Consolas" panose="020B0609020204030204" pitchFamily="49" charset="0"/>
              </a:rPr>
              <a:t>include </a:t>
            </a:r>
            <a:r>
              <a:rPr lang="en-CA" sz="1300" dirty="0">
                <a:latin typeface="Consolas" panose="020B0609020204030204" pitchFamily="49" charset="0"/>
                <a:cs typeface="Consolas" panose="020B0609020204030204" pitchFamily="49" charset="0"/>
              </a:rPr>
              <a:t>&lt;iostream&gt;</a:t>
            </a:r>
          </a:p>
        </p:txBody>
      </p:sp>
      <p:sp>
        <p:nvSpPr>
          <p:cNvPr id="8" name="Rectangle 7"/>
          <p:cNvSpPr/>
          <p:nvPr/>
        </p:nvSpPr>
        <p:spPr>
          <a:xfrm>
            <a:off x="4067944" y="3136612"/>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a:t>
            </a:r>
            <a:r>
              <a:rPr lang="en-CA" sz="1300" dirty="0" smtClean="0">
                <a:latin typeface="Consolas" panose="020B0609020204030204" pitchFamily="49" charset="0"/>
                <a:cs typeface="Consolas" panose="020B0609020204030204" pitchFamily="49" charset="0"/>
              </a:rPr>
              <a:t> iostream</a:t>
            </a:r>
            <a:r>
              <a:rPr lang="en-CA" sz="1300" dirty="0">
                <a:latin typeface="Consolas" panose="020B0609020204030204" pitchFamily="49" charset="0"/>
                <a:cs typeface="Consolas" panose="020B0609020204030204" pitchFamily="49" charset="0"/>
              </a:rPr>
              <a:t>&gt;</a:t>
            </a:r>
          </a:p>
        </p:txBody>
      </p:sp>
      <p:sp>
        <p:nvSpPr>
          <p:cNvPr id="9" name="Rectangle 8"/>
          <p:cNvSpPr/>
          <p:nvPr/>
        </p:nvSpPr>
        <p:spPr>
          <a:xfrm>
            <a:off x="4067944" y="3564304"/>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a:t>
            </a:r>
            <a:r>
              <a:rPr lang="en-CA" sz="1300" dirty="0" err="1" smtClean="0">
                <a:latin typeface="Consolas" panose="020B0609020204030204" pitchFamily="49" charset="0"/>
                <a:cs typeface="Consolas" panose="020B0609020204030204" pitchFamily="49" charset="0"/>
              </a:rPr>
              <a:t>iostreem</a:t>
            </a:r>
            <a:r>
              <a:rPr lang="en-CA" sz="1300" dirty="0">
                <a:latin typeface="Consolas" panose="020B0609020204030204" pitchFamily="49" charset="0"/>
                <a:cs typeface="Consolas" panose="020B0609020204030204" pitchFamily="49" charset="0"/>
              </a:rPr>
              <a:t>&gt;</a:t>
            </a:r>
          </a:p>
        </p:txBody>
      </p:sp>
      <p:sp>
        <p:nvSpPr>
          <p:cNvPr id="10" name="Rectangle 9"/>
          <p:cNvSpPr/>
          <p:nvPr/>
        </p:nvSpPr>
        <p:spPr>
          <a:xfrm>
            <a:off x="4067944" y="4000708"/>
            <a:ext cx="2016224" cy="292388"/>
          </a:xfrm>
          <a:prstGeom prst="rect">
            <a:avLst/>
          </a:prstGeom>
        </p:spPr>
        <p:txBody>
          <a:bodyPr wrap="square">
            <a:spAutoFit/>
          </a:bodyPr>
          <a:lstStyle/>
          <a:p>
            <a:pPr indent="-114300"/>
            <a:r>
              <a:rPr lang="en-CA" sz="1300" dirty="0">
                <a:latin typeface="Consolas" panose="020B0609020204030204" pitchFamily="49" charset="0"/>
                <a:cs typeface="Consolas" panose="020B0609020204030204" pitchFamily="49" charset="0"/>
              </a:rPr>
              <a:t>#include &lt;</a:t>
            </a:r>
            <a:r>
              <a:rPr lang="en-CA" sz="1300" dirty="0" smtClean="0">
                <a:latin typeface="Consolas" panose="020B0609020204030204" pitchFamily="49" charset="0"/>
                <a:cs typeface="Consolas" panose="020B0609020204030204" pitchFamily="49" charset="0"/>
              </a:rPr>
              <a:t>iostream</a:t>
            </a:r>
            <a:endParaRPr lang="en-CA" sz="1300" dirty="0">
              <a:latin typeface="Consolas" panose="020B0609020204030204" pitchFamily="49" charset="0"/>
              <a:cs typeface="Consolas" panose="020B0609020204030204" pitchFamily="49" charset="0"/>
            </a:endParaRPr>
          </a:p>
        </p:txBody>
      </p:sp>
      <p:cxnSp>
        <p:nvCxnSpPr>
          <p:cNvPr id="12" name="Straight Arrow Connector 11"/>
          <p:cNvCxnSpPr/>
          <p:nvPr/>
        </p:nvCxnSpPr>
        <p:spPr>
          <a:xfrm flipV="1">
            <a:off x="3059832" y="2490718"/>
            <a:ext cx="1008112" cy="57824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059832" y="2780928"/>
            <a:ext cx="1008112" cy="32738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59832" y="3138790"/>
            <a:ext cx="1008112" cy="451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59832" y="3178298"/>
            <a:ext cx="1008112" cy="464706"/>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59832" y="3213292"/>
            <a:ext cx="1008112" cy="859424"/>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282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 include &lt;iostream&gt;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The error message:</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example.cpp:1:1</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a:t>
            </a:r>
            <a:r>
              <a:rPr lang="en-CA" sz="1200" b="1" dirty="0" smtClean="0">
                <a:solidFill>
                  <a:srgbClr val="FF0000"/>
                </a:solidFill>
                <a:latin typeface="Consolas" panose="020B0609020204030204" pitchFamily="49" charset="0"/>
                <a:cs typeface="Consolas" panose="020B0609020204030204" pitchFamily="49" charset="0"/>
              </a:rPr>
              <a:t>include</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does not name a type</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include</a:t>
            </a:r>
            <a:r>
              <a:rPr lang="en-CA" sz="1200" dirty="0">
                <a:latin typeface="Consolas" panose="020B0609020204030204" pitchFamily="49" charset="0"/>
                <a:cs typeface="Consolas" panose="020B0609020204030204" pitchFamily="49" charset="0"/>
              </a:rPr>
              <a:t> &lt;iostream&gt;</a:t>
            </a:r>
          </a:p>
          <a:p>
            <a:pPr marL="457200" lvl="1" indent="0">
              <a:buNone/>
            </a:pPr>
            <a:r>
              <a:rPr lang="en-CA" sz="1200" dirty="0">
                <a:latin typeface="Consolas" panose="020B0609020204030204" pitchFamily="49" charset="0"/>
                <a:cs typeface="Consolas" panose="020B0609020204030204" pitchFamily="49" charset="0"/>
              </a:rPr>
              <a:t> </a:t>
            </a:r>
            <a:r>
              <a:rPr lang="en-CA" sz="1200" b="1" dirty="0">
                <a:solidFill>
                  <a:srgbClr val="FF0000"/>
                </a:solidFill>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example</a:t>
            </a:r>
            <a:r>
              <a:rPr lang="en-CA" sz="1200" dirty="0" smtClean="0">
                <a:latin typeface="Consolas" panose="020B0609020204030204" pitchFamily="49" charset="0"/>
                <a:cs typeface="Consolas" panose="020B0609020204030204" pitchFamily="49" charset="0"/>
              </a:rPr>
              <a:t>.cpp</a:t>
            </a:r>
            <a:r>
              <a:rPr lang="en-CA" sz="1200" dirty="0">
                <a:latin typeface="Consolas" panose="020B0609020204030204" pitchFamily="49" charset="0"/>
                <a:cs typeface="Consolas" panose="020B0609020204030204" pitchFamily="49" charset="0"/>
              </a:rPr>
              <a:t>: In function '</a:t>
            </a:r>
            <a:r>
              <a:rPr lang="en-CA" sz="1200" dirty="0" smtClean="0">
                <a:latin typeface="Consolas" panose="020B0609020204030204" pitchFamily="49" charset="0"/>
                <a:cs typeface="Consolas" panose="020B0609020204030204" pitchFamily="49" charset="0"/>
              </a:rPr>
              <a:t>int </a:t>
            </a:r>
            <a:r>
              <a:rPr lang="en-CA" sz="1200" dirty="0">
                <a:latin typeface="Consolas" panose="020B0609020204030204" pitchFamily="49" charset="0"/>
                <a:cs typeface="Consolas" panose="020B0609020204030204" pitchFamily="49" charset="0"/>
              </a:rPr>
              <a:t>main</a:t>
            </a:r>
            <a:r>
              <a:rPr lang="en-CA" sz="1200" dirty="0" smtClean="0">
                <a:latin typeface="Consolas" panose="020B0609020204030204" pitchFamily="49" charset="0"/>
                <a:cs typeface="Consolas" panose="020B0609020204030204" pitchFamily="49" charset="0"/>
              </a:rPr>
              <a:t>()</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a:t>
            </a:r>
            <a:endParaRPr lang="en-CA" sz="1200" dirty="0">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example</a:t>
            </a:r>
            <a:r>
              <a:rPr lang="en-CA" sz="1200" dirty="0" smtClean="0">
                <a:latin typeface="Consolas" panose="020B0609020204030204" pitchFamily="49" charset="0"/>
                <a:cs typeface="Consolas" panose="020B0609020204030204" pitchFamily="49" charset="0"/>
              </a:rPr>
              <a:t>.cpp:7:5</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is not a member of </a:t>
            </a:r>
            <a:r>
              <a:rPr lang="en-CA" sz="1200" dirty="0"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a:t>
            </a:r>
            <a:r>
              <a:rPr lang="en-CA" sz="1200" dirty="0" smtClean="0">
                <a:latin typeface="Consolas" panose="020B0609020204030204" pitchFamily="49" charset="0"/>
                <a:cs typeface="Consolas" panose="020B0609020204030204" pitchFamily="49" charset="0"/>
              </a:rPr>
              <a:t>.cpp:7:36</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is not a member of '</a:t>
            </a:r>
            <a:r>
              <a:rPr lang="en-CA" sz="1200" dirty="0"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std::cout &lt;&lt; "Hello world!"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a:t>
            </a:r>
            <a:r>
              <a:rPr lang="en-CA" sz="1200" dirty="0" smtClean="0">
                <a:latin typeface="Consolas" panose="020B0609020204030204" pitchFamily="49" charset="0"/>
                <a:cs typeface="Consolas" panose="020B0609020204030204" pitchFamily="49" charset="0"/>
              </a:rPr>
              <a:t>.cpp:8:5</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'cout</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is not a member of </a:t>
            </a:r>
            <a:r>
              <a:rPr lang="en-CA" sz="1200" dirty="0"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latin typeface="Consolas" panose="020B0609020204030204" pitchFamily="49" charset="0"/>
                <a:cs typeface="Consolas" panose="020B0609020204030204" pitchFamily="49" charset="0"/>
              </a:rPr>
              <a:t>example</a:t>
            </a:r>
            <a:r>
              <a:rPr lang="en-CA" sz="1200" dirty="0" smtClean="0">
                <a:latin typeface="Consolas" panose="020B0609020204030204" pitchFamily="49" charset="0"/>
                <a:cs typeface="Consolas" panose="020B0609020204030204" pitchFamily="49" charset="0"/>
              </a:rPr>
              <a:t>.cpp:8:57</a:t>
            </a:r>
            <a:r>
              <a:rPr lang="en-CA" sz="1200" dirty="0">
                <a:latin typeface="Consolas" panose="020B0609020204030204" pitchFamily="49" charset="0"/>
                <a:cs typeface="Consolas" panose="020B0609020204030204" pitchFamily="49" charset="0"/>
              </a:rPr>
              <a:t>: error: </a:t>
            </a:r>
            <a:r>
              <a:rPr lang="en-CA" sz="1200" dirty="0" smtClean="0">
                <a:latin typeface="Consolas" panose="020B0609020204030204" pitchFamily="49" charset="0"/>
                <a:cs typeface="Consolas" panose="020B0609020204030204" pitchFamily="49" charset="0"/>
              </a:rPr>
              <a:t>'endl</a:t>
            </a:r>
            <a:r>
              <a:rPr lang="en-CA" sz="1200" dirty="0">
                <a:latin typeface="Consolas" panose="020B0609020204030204" pitchFamily="49" charset="0"/>
                <a:cs typeface="Consolas" panose="020B0609020204030204" pitchFamily="49" charset="0"/>
              </a:rPr>
              <a:t>'</a:t>
            </a: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is not a member of </a:t>
            </a:r>
            <a:r>
              <a:rPr lang="en-CA" sz="1200" dirty="0" smtClean="0">
                <a:latin typeface="Consolas" panose="020B0609020204030204" pitchFamily="49" charset="0"/>
                <a:cs typeface="Consolas" panose="020B0609020204030204" pitchFamily="49" charset="0"/>
              </a:rPr>
              <a:t>'std</a:t>
            </a:r>
            <a:r>
              <a:rPr lang="en-CA" sz="1200" dirty="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std::cout &lt;&lt; "sin(0.5) = " &lt;&lt; </a:t>
            </a:r>
            <a:r>
              <a:rPr lang="en-CA" sz="1200" dirty="0" err="1">
                <a:latin typeface="Consolas" panose="020B0609020204030204" pitchFamily="49" charset="0"/>
                <a:cs typeface="Consolas" panose="020B0609020204030204" pitchFamily="49" charset="0"/>
              </a:rPr>
              <a:t>my_sin</a:t>
            </a:r>
            <a:r>
              <a:rPr lang="en-CA" sz="1200" dirty="0">
                <a:latin typeface="Consolas" panose="020B0609020204030204" pitchFamily="49" charset="0"/>
                <a:cs typeface="Consolas" panose="020B0609020204030204" pitchFamily="49" charset="0"/>
              </a:rPr>
              <a:t>(0.5) &lt;&lt; "!" &lt;&lt; std::endl</a:t>
            </a:r>
            <a:r>
              <a:rPr lang="en-CA" sz="1200" dirty="0" smtClean="0">
                <a:latin typeface="Consolas" panose="020B0609020204030204" pitchFamily="49" charset="0"/>
                <a:cs typeface="Consolas" panose="020B0609020204030204" pitchFamily="49" charset="0"/>
              </a:rPr>
              <a:t>;</a:t>
            </a:r>
          </a:p>
          <a:p>
            <a:pPr marL="457200" lvl="1"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t>
            </a:r>
            <a:endParaRPr lang="en-CA" sz="1200" dirty="0">
              <a:latin typeface="Consolas" panose="020B0609020204030204" pitchFamily="49" charset="0"/>
              <a:cs typeface="Consolas" panose="020B0609020204030204" pitchFamily="49" charset="0"/>
            </a:endParaRPr>
          </a:p>
          <a:p>
            <a:r>
              <a:rPr lang="en-CA" dirty="0" smtClean="0"/>
              <a:t>Always look at the first error message first</a:t>
            </a:r>
          </a:p>
          <a:p>
            <a:pPr lvl="1"/>
            <a:r>
              <a:rPr lang="en-CA" dirty="0" smtClean="0"/>
              <a:t>The compiler is trying to interpret </a:t>
            </a:r>
            <a:r>
              <a:rPr lang="en-CA" dirty="0" smtClean="0">
                <a:latin typeface="Consolas" panose="020B0609020204030204" pitchFamily="49" charset="0"/>
                <a:cs typeface="Consolas" panose="020B0609020204030204" pitchFamily="49" charset="0"/>
              </a:rPr>
              <a:t>include</a:t>
            </a:r>
            <a:r>
              <a:rPr lang="en-CA" dirty="0" smtClean="0"/>
              <a:t> as a type like </a:t>
            </a:r>
            <a:r>
              <a:rPr lang="en-CA" dirty="0" smtClean="0">
                <a:latin typeface="Consolas" panose="020B0609020204030204" pitchFamily="49" charset="0"/>
                <a:cs typeface="Consolas" panose="020B0609020204030204" pitchFamily="49" charset="0"/>
              </a:rPr>
              <a:t>int</a:t>
            </a:r>
            <a:r>
              <a:rPr lang="en-CA" dirty="0" smtClean="0"/>
              <a:t> or </a:t>
            </a:r>
            <a:r>
              <a:rPr lang="en-CA" dirty="0" smtClean="0">
                <a:latin typeface="Consolas" panose="020B0609020204030204" pitchFamily="49" charset="0"/>
                <a:cs typeface="Consolas" panose="020B0609020204030204" pitchFamily="49" charset="0"/>
              </a:rPr>
              <a:t>double</a:t>
            </a:r>
          </a:p>
        </p:txBody>
      </p:sp>
      <p:sp>
        <p:nvSpPr>
          <p:cNvPr id="4" name="TextBox 3"/>
          <p:cNvSpPr txBox="1"/>
          <p:nvPr/>
        </p:nvSpPr>
        <p:spPr>
          <a:xfrm>
            <a:off x="4788024" y="1198493"/>
            <a:ext cx="3680816" cy="646331"/>
          </a:xfrm>
          <a:prstGeom prst="rect">
            <a:avLst/>
          </a:prstGeom>
          <a:noFill/>
        </p:spPr>
        <p:txBody>
          <a:bodyPr wrap="none" rtlCol="0">
            <a:spAutoFit/>
          </a:bodyPr>
          <a:lstStyle/>
          <a:p>
            <a:r>
              <a:rPr lang="en-CA" dirty="0" smtClean="0">
                <a:solidFill>
                  <a:srgbClr val="0070C0"/>
                </a:solidFill>
                <a:latin typeface="Georgia" panose="02040502050405020303" pitchFamily="18" charset="0"/>
              </a:rPr>
              <a:t>In </a:t>
            </a:r>
            <a:r>
              <a:rPr lang="en-CA" dirty="0" smtClean="0">
                <a:solidFill>
                  <a:srgbClr val="0070C0"/>
                </a:solidFill>
                <a:latin typeface="Consolas" panose="020B0609020204030204" pitchFamily="49" charset="0"/>
                <a:cs typeface="Consolas" panose="020B0609020204030204" pitchFamily="49" charset="0"/>
              </a:rPr>
              <a:t>example.cpp</a:t>
            </a:r>
            <a:r>
              <a:rPr lang="en-CA" dirty="0" smtClean="0">
                <a:solidFill>
                  <a:srgbClr val="0070C0"/>
                </a:solidFill>
                <a:latin typeface="Georgia" panose="02040502050405020303" pitchFamily="18" charset="0"/>
              </a:rPr>
              <a:t>, on line 1 starting</a:t>
            </a:r>
          </a:p>
          <a:p>
            <a:r>
              <a:rPr lang="en-CA" dirty="0" smtClean="0">
                <a:solidFill>
                  <a:srgbClr val="0070C0"/>
                </a:solidFill>
                <a:latin typeface="Georgia" panose="02040502050405020303" pitchFamily="18" charset="0"/>
              </a:rPr>
              <a:t>at column 1: look for the </a:t>
            </a:r>
            <a:r>
              <a:rPr lang="en-CA" b="1" dirty="0" smtClean="0">
                <a:solidFill>
                  <a:srgbClr val="0070C0"/>
                </a:solidFill>
                <a:latin typeface="Consolas" panose="020B0609020204030204" pitchFamily="49" charset="0"/>
                <a:cs typeface="Consolas" panose="020B0609020204030204" pitchFamily="49" charset="0"/>
              </a:rPr>
              <a:t>^</a:t>
            </a:r>
            <a:endParaRPr lang="en-CA" b="1"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05645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 include &lt;iostream&gt;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pPr algn="l"/>
            <a:r>
              <a:rPr lang="en-CA" dirty="0" smtClean="0"/>
              <a:t>With so many error messages,</a:t>
            </a:r>
            <a:br>
              <a:rPr lang="en-CA" dirty="0" smtClean="0"/>
            </a:br>
            <a:r>
              <a:rPr lang="en-CA" dirty="0" smtClean="0"/>
              <a:t>you may think you just</a:t>
            </a:r>
            <a:br>
              <a:rPr lang="en-CA" dirty="0" smtClean="0"/>
            </a:br>
            <a:r>
              <a:rPr lang="en-CA" dirty="0" smtClean="0"/>
              <a:t>committed</a:t>
            </a:r>
            <a:r>
              <a:rPr lang="en-CA" dirty="0"/>
              <a:t> </a:t>
            </a:r>
            <a:r>
              <a:rPr lang="en-CA" dirty="0" smtClean="0"/>
              <a:t>a cardinal sin…</a:t>
            </a:r>
          </a:p>
          <a:p>
            <a:endParaRPr lang="en-CA" dirty="0" smtClean="0"/>
          </a:p>
          <a:p>
            <a:pPr algn="l"/>
            <a:r>
              <a:rPr lang="en-CA" dirty="0" smtClean="0"/>
              <a:t>Don’t despair: Often fixing the</a:t>
            </a:r>
            <a:br>
              <a:rPr lang="en-CA" dirty="0" smtClean="0"/>
            </a:br>
            <a:r>
              <a:rPr lang="en-CA" dirty="0" smtClean="0"/>
              <a:t>first error will eliminate many</a:t>
            </a:r>
            <a:br>
              <a:rPr lang="en-CA" dirty="0" smtClean="0"/>
            </a:br>
            <a:r>
              <a:rPr lang="en-CA" dirty="0" smtClean="0"/>
              <a:t>of the others</a:t>
            </a:r>
          </a:p>
        </p:txBody>
      </p:sp>
      <p:sp>
        <p:nvSpPr>
          <p:cNvPr id="6" name="Rectangle 5"/>
          <p:cNvSpPr/>
          <p:nvPr/>
        </p:nvSpPr>
        <p:spPr>
          <a:xfrm>
            <a:off x="5724128" y="6453336"/>
            <a:ext cx="2424062"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Gustave </a:t>
            </a:r>
            <a:r>
              <a:rPr lang="en-CA" dirty="0" err="1" smtClean="0">
                <a:solidFill>
                  <a:schemeClr val="tx1">
                    <a:lumMod val="50000"/>
                    <a:lumOff val="50000"/>
                  </a:schemeClr>
                </a:solidFill>
                <a:latin typeface="Georgia" panose="02040502050405020303" pitchFamily="18" charset="0"/>
              </a:rPr>
              <a:t>Doré</a:t>
            </a:r>
            <a:r>
              <a:rPr lang="en-CA" dirty="0" smtClean="0">
                <a:solidFill>
                  <a:schemeClr val="tx1">
                    <a:lumMod val="50000"/>
                    <a:lumOff val="50000"/>
                  </a:schemeClr>
                </a:solidFill>
                <a:latin typeface="Georgia" panose="02040502050405020303" pitchFamily="18" charset="0"/>
              </a:rPr>
              <a:t>, </a:t>
            </a:r>
            <a:r>
              <a:rPr lang="en-CA" i="1" dirty="0" smtClean="0">
                <a:solidFill>
                  <a:schemeClr val="tx1">
                    <a:lumMod val="50000"/>
                    <a:lumOff val="50000"/>
                  </a:schemeClr>
                </a:solidFill>
                <a:latin typeface="Georgia" panose="02040502050405020303" pitchFamily="18" charset="0"/>
              </a:rPr>
              <a:t>Lucifer</a:t>
            </a:r>
            <a:endParaRPr lang="en-CA" dirty="0">
              <a:solidFill>
                <a:schemeClr val="tx1">
                  <a:lumMod val="50000"/>
                  <a:lumOff val="50000"/>
                </a:schemeClr>
              </a:solidFill>
              <a:latin typeface="Georgia" panose="02040502050405020303" pitchFamily="18" charset="0"/>
            </a:endParaRPr>
          </a:p>
        </p:txBody>
      </p:sp>
      <p:pic>
        <p:nvPicPr>
          <p:cNvPr id="20484" name="Picture 4" descr="https://upload.wikimedia.org/wikipedia/commons/thumb/9/90/GustaveDoreParadiseLostSatanProfile.jpg/800px-GustaveDoreParadiseLostSatanPro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3" y="1340768"/>
            <a:ext cx="4499520" cy="5101332"/>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 result for borat thumb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027250"/>
            <a:ext cx="1955304" cy="25167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91680" y="6516052"/>
            <a:ext cx="2416046" cy="369332"/>
          </a:xfrm>
          <a:prstGeom prst="rect">
            <a:avLst/>
          </a:prstGeom>
        </p:spPr>
        <p:txBody>
          <a:bodyPr wrap="none">
            <a:spAutoFit/>
          </a:bodyPr>
          <a:lstStyle/>
          <a:p>
            <a:r>
              <a:rPr lang="en-CA" dirty="0">
                <a:solidFill>
                  <a:schemeClr val="tx1">
                    <a:lumMod val="50000"/>
                    <a:lumOff val="50000"/>
                  </a:schemeClr>
                </a:solidFill>
                <a:latin typeface="Georgia" panose="02040502050405020303" pitchFamily="18" charset="0"/>
              </a:rPr>
              <a:t>Baron Cohen as Borat</a:t>
            </a:r>
          </a:p>
        </p:txBody>
      </p:sp>
    </p:spTree>
    <p:extLst>
      <p:ext uri="{BB962C8B-B14F-4D97-AF65-F5344CB8AC3E}">
        <p14:creationId xmlns:p14="http://schemas.microsoft.com/office/powerpoint/2010/main" val="1911526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inculde</a:t>
            </a:r>
            <a:r>
              <a:rPr lang="en-CA" dirty="0" smtClean="0">
                <a:latin typeface="Consolas" panose="020B0609020204030204" pitchFamily="49" charset="0"/>
                <a:cs typeface="Consolas" panose="020B0609020204030204" pitchFamily="49" charset="0"/>
              </a:rPr>
              <a:t> &lt;iostream&gt;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The error message:</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example.cpp:1:2</a:t>
            </a:r>
            <a:r>
              <a:rPr lang="en-CA" sz="1200" dirty="0">
                <a:latin typeface="Consolas" panose="020B0609020204030204" pitchFamily="49" charset="0"/>
                <a:cs typeface="Consolas" panose="020B0609020204030204" pitchFamily="49" charset="0"/>
              </a:rPr>
              <a:t>: error: invalid preprocessing directive #</a:t>
            </a:r>
            <a:r>
              <a:rPr lang="en-CA" sz="1200" b="1" dirty="0" err="1">
                <a:solidFill>
                  <a:srgbClr val="FF0000"/>
                </a:solidFill>
                <a:latin typeface="Consolas" panose="020B0609020204030204" pitchFamily="49" charset="0"/>
                <a:cs typeface="Consolas" panose="020B0609020204030204" pitchFamily="49" charset="0"/>
              </a:rPr>
              <a:t>inculde</a:t>
            </a:r>
            <a:endParaRPr lang="en-CA" sz="1200" b="1" dirty="0">
              <a:solidFill>
                <a:srgbClr val="FF0000"/>
              </a:solidFill>
              <a:latin typeface="Consolas" panose="020B0609020204030204" pitchFamily="49" charset="0"/>
              <a:cs typeface="Consolas" panose="020B0609020204030204" pitchFamily="49" charset="0"/>
            </a:endParaRPr>
          </a:p>
          <a:p>
            <a:pPr marL="457200" lvl="1" indent="0">
              <a:buNone/>
            </a:pPr>
            <a:r>
              <a:rPr lang="en-CA" sz="1200" dirty="0">
                <a:latin typeface="Consolas" panose="020B0609020204030204" pitchFamily="49" charset="0"/>
                <a:cs typeface="Consolas" panose="020B0609020204030204" pitchFamily="49" charset="0"/>
              </a:rPr>
              <a:t> #</a:t>
            </a:r>
            <a:r>
              <a:rPr lang="en-CA" sz="1200" b="1" dirty="0" err="1">
                <a:solidFill>
                  <a:srgbClr val="FF0000"/>
                </a:solidFill>
                <a:latin typeface="Consolas" panose="020B0609020204030204" pitchFamily="49" charset="0"/>
                <a:cs typeface="Consolas" panose="020B0609020204030204" pitchFamily="49" charset="0"/>
              </a:rPr>
              <a:t>inculde</a:t>
            </a:r>
            <a:r>
              <a:rPr lang="en-CA" sz="1200" dirty="0">
                <a:latin typeface="Consolas" panose="020B0609020204030204" pitchFamily="49" charset="0"/>
                <a:cs typeface="Consolas" panose="020B0609020204030204" pitchFamily="49" charset="0"/>
              </a:rPr>
              <a:t> &lt;iostream&gt;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example.cpp</a:t>
            </a:r>
            <a:r>
              <a:rPr lang="en-CA" sz="1200" dirty="0">
                <a:solidFill>
                  <a:schemeClr val="tx1">
                    <a:lumMod val="50000"/>
                    <a:lumOff val="50000"/>
                  </a:schemeClr>
                </a:solidFill>
                <a:latin typeface="Consolas" panose="020B0609020204030204" pitchFamily="49" charset="0"/>
                <a:cs typeface="Consolas" panose="020B0609020204030204" pitchFamily="49" charset="0"/>
              </a:rPr>
              <a:t>: In function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'int </a:t>
            </a:r>
            <a:r>
              <a:rPr lang="en-CA" sz="1200" dirty="0">
                <a:solidFill>
                  <a:schemeClr val="tx1">
                    <a:lumMod val="50000"/>
                    <a:lumOff val="50000"/>
                  </a:schemeClr>
                </a:solidFill>
                <a:latin typeface="Consolas" panose="020B0609020204030204" pitchFamily="49" charset="0"/>
                <a:cs typeface="Consolas" panose="020B0609020204030204" pitchFamily="49" charset="0"/>
              </a:rPr>
              <a:t>main</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.cpp:7:5</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'cout'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.cpp:7:36</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'endl'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.cpp:8:5</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'cout'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.cpp:8:57</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'endl'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r>
              <a:rPr lang="en-CA" dirty="0" smtClean="0"/>
              <a:t>Again, look </a:t>
            </a:r>
            <a:r>
              <a:rPr lang="en-CA" dirty="0" smtClean="0"/>
              <a:t>at the first error message first</a:t>
            </a:r>
          </a:p>
          <a:p>
            <a:pPr lvl="1"/>
            <a:r>
              <a:rPr lang="en-CA" dirty="0" smtClean="0"/>
              <a:t>The compiler </a:t>
            </a:r>
            <a:r>
              <a:rPr lang="en-CA" dirty="0" smtClean="0"/>
              <a:t>does not recognize  </a:t>
            </a:r>
            <a:r>
              <a:rPr lang="en-CA" dirty="0" smtClean="0">
                <a:latin typeface="Consolas" panose="020B0609020204030204" pitchFamily="49" charset="0"/>
              </a:rPr>
              <a:t>#</a:t>
            </a:r>
            <a:r>
              <a:rPr lang="en-CA" dirty="0" err="1" smtClean="0">
                <a:latin typeface="Consolas" panose="020B0609020204030204" pitchFamily="49" charset="0"/>
              </a:rPr>
              <a:t>i</a:t>
            </a:r>
            <a:r>
              <a:rPr lang="en-CA" dirty="0" err="1" smtClean="0">
                <a:latin typeface="Consolas" panose="020B0609020204030204" pitchFamily="49" charset="0"/>
                <a:cs typeface="Consolas" panose="020B0609020204030204" pitchFamily="49" charset="0"/>
              </a:rPr>
              <a:t>nculde</a:t>
            </a:r>
            <a:r>
              <a:rPr lang="en-CA" dirty="0" smtClean="0"/>
              <a:t> as a preprocessing directive</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427016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1: </a:t>
            </a:r>
            <a:r>
              <a:rPr lang="en-CA" dirty="0" smtClean="0">
                <a:latin typeface="Consolas" panose="020B0609020204030204" pitchFamily="49" charset="0"/>
                <a:cs typeface="Consolas" panose="020B0609020204030204" pitchFamily="49" charset="0"/>
              </a:rPr>
              <a:t>#include  iostream&gt;</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518864" y="1639341"/>
            <a:ext cx="8229600" cy="4525963"/>
          </a:xfrm>
        </p:spPr>
        <p:txBody>
          <a:bodyPr/>
          <a:lstStyle/>
          <a:p>
            <a:r>
              <a:rPr lang="en-CA" dirty="0" smtClean="0"/>
              <a:t>The error message:</a:t>
            </a:r>
          </a:p>
          <a:p>
            <a:pPr marL="457200" lvl="1" indent="0">
              <a:buNone/>
            </a:pPr>
            <a:r>
              <a:rPr lang="en-CA" sz="1200" b="1" dirty="0" smtClean="0">
                <a:solidFill>
                  <a:srgbClr val="0070C0"/>
                </a:solidFill>
                <a:latin typeface="Consolas" panose="020B0609020204030204" pitchFamily="49" charset="0"/>
                <a:cs typeface="Consolas" panose="020B0609020204030204" pitchFamily="49" charset="0"/>
              </a:rPr>
              <a:t>example.cpp:1:11</a:t>
            </a:r>
            <a:r>
              <a:rPr lang="en-CA" sz="1200" dirty="0" smtClean="0">
                <a:latin typeface="Consolas" panose="020B0609020204030204" pitchFamily="49" charset="0"/>
                <a:cs typeface="Consolas" panose="020B0609020204030204" pitchFamily="49" charset="0"/>
              </a:rPr>
              <a:t>: error: #include expects </a:t>
            </a:r>
            <a:r>
              <a:rPr lang="en-CA" sz="1200" b="1" dirty="0" smtClean="0">
                <a:solidFill>
                  <a:srgbClr val="FF0000"/>
                </a:solidFill>
                <a:latin typeface="Consolas" panose="020B0609020204030204" pitchFamily="49" charset="0"/>
                <a:cs typeface="Consolas" panose="020B0609020204030204" pitchFamily="49" charset="0"/>
              </a:rPr>
              <a:t>"FILENAME"</a:t>
            </a:r>
            <a:r>
              <a:rPr lang="en-CA" sz="1200" dirty="0" smtClean="0">
                <a:latin typeface="Consolas" panose="020B0609020204030204" pitchFamily="49" charset="0"/>
                <a:cs typeface="Consolas" panose="020B0609020204030204" pitchFamily="49" charset="0"/>
              </a:rPr>
              <a:t> or </a:t>
            </a:r>
            <a:r>
              <a:rPr lang="en-CA" sz="1200" b="1" dirty="0" smtClean="0">
                <a:solidFill>
                  <a:srgbClr val="FF0000"/>
                </a:solidFill>
                <a:latin typeface="Consolas" panose="020B0609020204030204" pitchFamily="49" charset="0"/>
                <a:cs typeface="Consolas" panose="020B0609020204030204" pitchFamily="49" charset="0"/>
              </a:rPr>
              <a:t>&lt;FILENAME&gt;</a:t>
            </a:r>
          </a:p>
          <a:p>
            <a:pPr marL="457200" lvl="1" indent="0">
              <a:buNone/>
            </a:pPr>
            <a:r>
              <a:rPr lang="en-CA" sz="1200" dirty="0" smtClean="0">
                <a:latin typeface="Consolas" panose="020B0609020204030204" pitchFamily="49" charset="0"/>
                <a:cs typeface="Consolas" panose="020B0609020204030204" pitchFamily="49" charset="0"/>
              </a:rPr>
              <a:t> </a:t>
            </a:r>
            <a:r>
              <a:rPr lang="en-CA" sz="1200" dirty="0">
                <a:latin typeface="Consolas" panose="020B0609020204030204" pitchFamily="49" charset="0"/>
                <a:cs typeface="Consolas" panose="020B0609020204030204" pitchFamily="49" charset="0"/>
              </a:rPr>
              <a:t>#include  </a:t>
            </a:r>
            <a:r>
              <a:rPr lang="en-CA" sz="1200" b="1" dirty="0">
                <a:solidFill>
                  <a:srgbClr val="FF0000"/>
                </a:solidFill>
                <a:latin typeface="Consolas" panose="020B0609020204030204" pitchFamily="49" charset="0"/>
                <a:cs typeface="Consolas" panose="020B0609020204030204" pitchFamily="49" charset="0"/>
              </a:rPr>
              <a:t>iostream&gt;</a:t>
            </a:r>
          </a:p>
          <a:p>
            <a:pPr marL="457200" lvl="1" indent="0">
              <a:buNone/>
            </a:pPr>
            <a:r>
              <a:rPr lang="en-CA" sz="1200" dirty="0">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a:t>
            </a:r>
            <a:r>
              <a:rPr lang="en-CA" sz="1200" dirty="0">
                <a:solidFill>
                  <a:schemeClr val="tx1">
                    <a:lumMod val="50000"/>
                    <a:lumOff val="50000"/>
                  </a:schemeClr>
                </a:solidFill>
                <a:latin typeface="Consolas" panose="020B0609020204030204" pitchFamily="49" charset="0"/>
                <a:cs typeface="Consolas" panose="020B0609020204030204" pitchFamily="49" charset="0"/>
              </a:rPr>
              <a:t>: In function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'int </a:t>
            </a:r>
            <a:r>
              <a:rPr lang="en-CA" sz="1200" dirty="0">
                <a:solidFill>
                  <a:schemeClr val="tx1">
                    <a:lumMod val="50000"/>
                    <a:lumOff val="50000"/>
                  </a:schemeClr>
                </a:solidFill>
                <a:latin typeface="Consolas" panose="020B0609020204030204" pitchFamily="49" charset="0"/>
                <a:cs typeface="Consolas" panose="020B0609020204030204" pitchFamily="49" charset="0"/>
              </a:rPr>
              <a:t>main</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.cpp:7:5</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'cout'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.cpp:7:36</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'endl'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"Hello world!"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.cpp:8:5</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'cout'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example</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.cpp:8:57</a:t>
            </a:r>
            <a:r>
              <a:rPr lang="en-CA" sz="1200" dirty="0">
                <a:solidFill>
                  <a:schemeClr val="tx1">
                    <a:lumMod val="50000"/>
                    <a:lumOff val="50000"/>
                  </a:schemeClr>
                </a:solidFill>
                <a:latin typeface="Consolas" panose="020B0609020204030204" pitchFamily="49" charset="0"/>
                <a:cs typeface="Consolas" panose="020B0609020204030204" pitchFamily="49" charset="0"/>
              </a:rPr>
              <a:t>: error: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'endl' </a:t>
            </a:r>
            <a:r>
              <a:rPr lang="en-CA" sz="1200" dirty="0">
                <a:solidFill>
                  <a:schemeClr val="tx1">
                    <a:lumMod val="50000"/>
                    <a:lumOff val="50000"/>
                  </a:schemeClr>
                </a:solidFill>
                <a:latin typeface="Consolas" panose="020B0609020204030204" pitchFamily="49" charset="0"/>
                <a:cs typeface="Consolas" panose="020B0609020204030204" pitchFamily="49" charset="0"/>
              </a:rPr>
              <a:t>is not a member of </a:t>
            </a:r>
            <a:r>
              <a:rPr lang="en-CA" sz="1200" dirty="0" smtClean="0">
                <a:solidFill>
                  <a:schemeClr val="tx1">
                    <a:lumMod val="50000"/>
                    <a:lumOff val="50000"/>
                  </a:schemeClr>
                </a:solidFill>
                <a:latin typeface="Consolas" panose="020B0609020204030204" pitchFamily="49" charset="0"/>
                <a:cs typeface="Consolas" panose="020B0609020204030204" pitchFamily="49" charset="0"/>
              </a:rPr>
              <a:t>'std'</a:t>
            </a:r>
            <a:endParaRPr lang="en-CA" sz="1200"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std::cout &lt;&lt; "sin(0.5) = " &lt;&lt; </a:t>
            </a:r>
            <a:r>
              <a:rPr lang="en-CA" sz="1200" dirty="0" err="1">
                <a:solidFill>
                  <a:schemeClr val="tx1">
                    <a:lumMod val="50000"/>
                    <a:lumOff val="50000"/>
                  </a:schemeClr>
                </a:solidFill>
                <a:latin typeface="Consolas" panose="020B0609020204030204" pitchFamily="49" charset="0"/>
                <a:cs typeface="Consolas" panose="020B0609020204030204" pitchFamily="49" charset="0"/>
              </a:rPr>
              <a:t>my_sin</a:t>
            </a:r>
            <a:r>
              <a:rPr lang="en-CA" sz="1200" dirty="0">
                <a:solidFill>
                  <a:schemeClr val="tx1">
                    <a:lumMod val="50000"/>
                    <a:lumOff val="50000"/>
                  </a:schemeClr>
                </a:solidFill>
                <a:latin typeface="Consolas" panose="020B0609020204030204" pitchFamily="49" charset="0"/>
                <a:cs typeface="Consolas" panose="020B0609020204030204" pitchFamily="49" charset="0"/>
              </a:rPr>
              <a:t>(0.5) &lt;&lt; "!" &lt;&lt; std::endl;</a:t>
            </a:r>
          </a:p>
          <a:p>
            <a:pPr marL="457200" lvl="1" indent="0">
              <a:buNone/>
            </a:pPr>
            <a:r>
              <a:rPr lang="en-CA" sz="1200" dirty="0">
                <a:solidFill>
                  <a:schemeClr val="tx1">
                    <a:lumMod val="50000"/>
                    <a:lumOff val="50000"/>
                  </a:schemeClr>
                </a:solidFill>
                <a:latin typeface="Consolas" panose="020B0609020204030204" pitchFamily="49" charset="0"/>
                <a:cs typeface="Consolas" panose="020B0609020204030204" pitchFamily="49" charset="0"/>
              </a:rPr>
              <a:t>                                                         ^</a:t>
            </a:r>
          </a:p>
          <a:p>
            <a:r>
              <a:rPr lang="en-CA" dirty="0" smtClean="0"/>
              <a:t>The included file must be started with either a </a:t>
            </a:r>
            <a:r>
              <a:rPr lang="en-CA" b="1" dirty="0" smtClean="0">
                <a:latin typeface="Consolas" panose="020B0609020204030204" pitchFamily="49" charset="0"/>
                <a:cs typeface="Consolas" panose="020B0609020204030204" pitchFamily="49" charset="0"/>
              </a:rPr>
              <a:t>"</a:t>
            </a:r>
            <a:r>
              <a:rPr lang="en-CA" dirty="0" smtClean="0"/>
              <a:t> or a </a:t>
            </a:r>
            <a:r>
              <a:rPr lang="en-CA" b="1" dirty="0" smtClean="0">
                <a:latin typeface="Consolas" panose="020B0609020204030204" pitchFamily="49" charset="0"/>
                <a:cs typeface="Consolas" panose="020B0609020204030204" pitchFamily="49" charset="0"/>
              </a:rPr>
              <a:t>&lt;</a:t>
            </a:r>
          </a:p>
        </p:txBody>
      </p:sp>
    </p:spTree>
    <p:extLst>
      <p:ext uri="{BB962C8B-B14F-4D97-AF65-F5344CB8AC3E}">
        <p14:creationId xmlns:p14="http://schemas.microsoft.com/office/powerpoint/2010/main" val="1839068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67948</TotalTime>
  <Words>2938</Words>
  <Application>Microsoft Office PowerPoint</Application>
  <PresentationFormat>On-screen Show (4:3)</PresentationFormat>
  <Paragraphs>403</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ＭＳ Ｐゴシック</vt:lpstr>
      <vt:lpstr>Arial</vt:lpstr>
      <vt:lpstr>Calibri</vt:lpstr>
      <vt:lpstr>Consolas</vt:lpstr>
      <vt:lpstr>Constantia</vt:lpstr>
      <vt:lpstr>Georgia</vt:lpstr>
      <vt:lpstr>Times New Roman</vt:lpstr>
      <vt:lpstr>Custom Design</vt:lpstr>
      <vt:lpstr>Compile-time errors</vt:lpstr>
      <vt:lpstr>Outline</vt:lpstr>
      <vt:lpstr>Compile-time errors</vt:lpstr>
      <vt:lpstr>Compile-time errors</vt:lpstr>
      <vt:lpstr>Line 1</vt:lpstr>
      <vt:lpstr>Line 1:  include &lt;iostream&gt;</vt:lpstr>
      <vt:lpstr>Line 1:  include &lt;iostream&gt;</vt:lpstr>
      <vt:lpstr>Line 1:  inculde &lt;iostream&gt;</vt:lpstr>
      <vt:lpstr>Line 1: #include  iostream&gt;</vt:lpstr>
      <vt:lpstr>Line 1: #include &lt;iostraem&gt;</vt:lpstr>
      <vt:lpstr>Line 1: #include &lt;iostreamx</vt:lpstr>
      <vt:lpstr>Line 4: integer main();x</vt:lpstr>
      <vt:lpstr>Line 4: int Main();x</vt:lpstr>
      <vt:lpstr>Line 5: double my_sin(…)x</vt:lpstr>
      <vt:lpstr>Line 9 &amp; 10: cout &lt;&lt; …x</vt:lpstr>
      <vt:lpstr>Line 9: no opening quote</vt:lpstr>
      <vt:lpstr>Line 9: no closing quote</vt:lpstr>
      <vt:lpstr>Line 10: no closing quote</vt:lpstr>
      <vt:lpstr>Line 10: misspelled identifiers</vt:lpstr>
      <vt:lpstr>Line 15: unmatched definition</vt:lpstr>
      <vt:lpstr>Line 15: unmatched definition</vt:lpstr>
      <vt:lpstr>Line 16: invalid comments</vt:lpstr>
      <vt:lpstr>Line 17: unmatched opening parenthesis</vt:lpstr>
      <vt:lpstr>Line 17: unmatched closing parenthesis</vt:lpstr>
      <vt:lpstr>Line 17: unknown identifiers</vt:lpstr>
      <vt:lpstr>Line 17: space for multiplication</vt:lpstr>
      <vt:lpstr>Line 17: unmatched braces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1345</cp:revision>
  <dcterms:created xsi:type="dcterms:W3CDTF">2009-09-11T23:00:44Z</dcterms:created>
  <dcterms:modified xsi:type="dcterms:W3CDTF">2019-08-01T19:06:31Z</dcterms:modified>
</cp:coreProperties>
</file>